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3"/>
  </p:notesMasterIdLst>
  <p:handoutMasterIdLst>
    <p:handoutMasterId r:id="rId14"/>
  </p:handoutMasterIdLst>
  <p:sldIdLst>
    <p:sldId id="256" r:id="rId2"/>
    <p:sldId id="269" r:id="rId3"/>
    <p:sldId id="257" r:id="rId4"/>
    <p:sldId id="263" r:id="rId5"/>
    <p:sldId id="259" r:id="rId6"/>
    <p:sldId id="260" r:id="rId7"/>
    <p:sldId id="261" r:id="rId8"/>
    <p:sldId id="262" r:id="rId9"/>
    <p:sldId id="266" r:id="rId10"/>
    <p:sldId id="267" r:id="rId11"/>
    <p:sldId id="268" r:id="rId12"/>
  </p:sldIdLst>
  <p:sldSz cx="9144000" cy="6858000" type="screen4x3"/>
  <p:notesSz cx="6858000" cy="9144000"/>
  <p:embeddedFontLst>
    <p:embeddedFont>
      <p:font typeface="Calibri" panose="020F0502020204030204"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iHO5yls63ktvCoeB5RSXFwj9j88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nya Kupka" initials="" lastIdx="4" clrIdx="0"/>
  <p:cmAuthor id="1" name="Audrey W" initials="" lastIdx="2" clrIdx="1"/>
  <p:cmAuthor id="2" name="Sutton Eaves" initials="" lastIdx="6" clrIdx="2"/>
  <p:cmAuthor id="3" name="Yi Wen Shao" initials="" lastIdx="3" clrIdx="3"/>
  <p:cmAuthor id="4" name="Audrey Wubbenhorst" initials=""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5" autoAdjust="0"/>
    <p:restoredTop sz="94663"/>
  </p:normalViewPr>
  <p:slideViewPr>
    <p:cSldViewPr snapToGrid="0">
      <p:cViewPr varScale="1">
        <p:scale>
          <a:sx n="108" d="100"/>
          <a:sy n="108" d="100"/>
        </p:scale>
        <p:origin x="171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4" d="100"/>
          <a:sy n="94" d="100"/>
        </p:scale>
        <p:origin x="375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4.fntdata"/><Relationship Id="rId26"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font" Target="fonts/font2.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font" Target="fonts/font1.fntdata"/><Relationship Id="rId28"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C48F993-19F0-43EA-8954-9B75E27BDE3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a16="http://schemas.microsoft.com/office/drawing/2014/main" id="{D405BE55-82C5-416B-8E3C-02E962B0DC8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EC73F1F-D90B-4081-9CE3-3C4FE7EFACBD}" type="datetimeFigureOut">
              <a:rPr lang="en-CA" smtClean="0"/>
              <a:t>2021-04-20</a:t>
            </a:fld>
            <a:endParaRPr lang="en-CA"/>
          </a:p>
        </p:txBody>
      </p:sp>
      <p:sp>
        <p:nvSpPr>
          <p:cNvPr id="4" name="Footer Placeholder 3">
            <a:extLst>
              <a:ext uri="{FF2B5EF4-FFF2-40B4-BE49-F238E27FC236}">
                <a16:creationId xmlns:a16="http://schemas.microsoft.com/office/drawing/2014/main" id="{35FCCEFC-CF94-4943-B1F7-25345C2658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a:extLst>
              <a:ext uri="{FF2B5EF4-FFF2-40B4-BE49-F238E27FC236}">
                <a16:creationId xmlns:a16="http://schemas.microsoft.com/office/drawing/2014/main" id="{FB39083B-DB99-4487-B173-2DD4907192C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5FE50D6-49AE-4FD5-8551-2EE01650E78D}" type="slidenum">
              <a:rPr lang="en-CA" smtClean="0"/>
              <a:t>‹#›</a:t>
            </a:fld>
            <a:endParaRPr lang="en-CA"/>
          </a:p>
        </p:txBody>
      </p:sp>
    </p:spTree>
    <p:extLst>
      <p:ext uri="{BB962C8B-B14F-4D97-AF65-F5344CB8AC3E}">
        <p14:creationId xmlns:p14="http://schemas.microsoft.com/office/powerpoint/2010/main" val="3715819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CA"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native-land.ca/"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CA" dirty="0"/>
              <a:t>On screen as participants sign in</a:t>
            </a:r>
            <a:endParaRPr dirty="0"/>
          </a:p>
        </p:txBody>
      </p:sp>
      <p:sp>
        <p:nvSpPr>
          <p:cNvPr id="98" name="Google Shape;98;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2" name="Google Shape;182;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CA"/>
              <a:t>Stays on screen at end</a:t>
            </a:r>
            <a:endParaRPr/>
          </a:p>
        </p:txBody>
      </p:sp>
      <p:sp>
        <p:nvSpPr>
          <p:cNvPr id="183" name="Google Shape;183;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11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 name="Google Shape;10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algn="l" rtl="0">
              <a:spcBef>
                <a:spcPts val="0"/>
              </a:spcBef>
              <a:spcAft>
                <a:spcPts val="0"/>
              </a:spcAft>
            </a:pPr>
            <a:r>
              <a:rPr lang="en-CA" dirty="0"/>
              <a:t>Leena to provide land acknowledgment. </a:t>
            </a:r>
            <a:r>
              <a:rPr lang="en-US" sz="1200" b="0" i="0" dirty="0">
                <a:solidFill>
                  <a:srgbClr val="000000"/>
                </a:solidFill>
                <a:effectLst/>
                <a:latin typeface="Calibri" panose="020F0502020204030204" pitchFamily="34" charset="0"/>
              </a:rPr>
              <a:t>Burlington is located on Head of the Lake Treaty Number 14 (1806), Brant Tract, Treaty 8 (1797), and Brant Tract 3 3/4 Treaty territory. </a:t>
            </a: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We hold deep gratitude for the Anishinaabe, the Haudenosaunee, the </a:t>
            </a:r>
            <a:r>
              <a:rPr lang="en-US" sz="1200" b="0" i="0" dirty="0" err="1">
                <a:solidFill>
                  <a:srgbClr val="000000"/>
                </a:solidFill>
                <a:effectLst/>
                <a:latin typeface="Calibri" panose="020F0502020204030204" pitchFamily="34" charset="0"/>
              </a:rPr>
              <a:t>Mississaugas</a:t>
            </a:r>
            <a:r>
              <a:rPr lang="en-US" sz="1200" b="0" i="0" dirty="0">
                <a:solidFill>
                  <a:srgbClr val="000000"/>
                </a:solidFill>
                <a:effectLst/>
                <a:latin typeface="Calibri" panose="020F0502020204030204" pitchFamily="34" charset="0"/>
              </a:rPr>
              <a:t> of the Credit, the </a:t>
            </a:r>
            <a:r>
              <a:rPr lang="en-US" sz="1200" b="0" i="0" dirty="0" err="1">
                <a:solidFill>
                  <a:srgbClr val="000000"/>
                </a:solidFill>
                <a:effectLst/>
                <a:latin typeface="Calibri" panose="020F0502020204030204" pitchFamily="34" charset="0"/>
              </a:rPr>
              <a:t>Attiwonderonk</a:t>
            </a:r>
            <a:r>
              <a:rPr lang="en-US" sz="1200" b="0" i="0" dirty="0">
                <a:solidFill>
                  <a:srgbClr val="000000"/>
                </a:solidFill>
                <a:effectLst/>
                <a:latin typeface="Calibri" panose="020F0502020204030204" pitchFamily="34" charset="0"/>
              </a:rPr>
              <a:t>, the Métis, and the many Indigenous communities who have lived on Turtle Island for thousands of years, and whose land you and I have the privilege of earning a living, playing and working on.</a:t>
            </a:r>
            <a:endParaRPr lang="en-US" sz="1050" b="0" i="0" dirty="0">
              <a:solidFill>
                <a:srgbClr val="1D2228"/>
              </a:solidFill>
              <a:effectLst/>
              <a:latin typeface="Helvetica Neue"/>
            </a:endParaRPr>
          </a:p>
          <a:p>
            <a:pPr marL="0" algn="l" rtl="0">
              <a:spcBef>
                <a:spcPts val="0"/>
              </a:spcBef>
              <a:spcAft>
                <a:spcPts val="0"/>
              </a:spcAft>
            </a:pPr>
            <a:br>
              <a:rPr lang="en-US" sz="1200" b="0" i="0" dirty="0">
                <a:solidFill>
                  <a:srgbClr val="000000"/>
                </a:solidFill>
                <a:effectLst/>
                <a:latin typeface="Calibri" panose="020F0502020204030204" pitchFamily="34" charset="0"/>
              </a:rPr>
            </a:b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This territory is also understood to be mutually covered by the Dish with One Spoon Wampum Belt Covenant, an agreement between the Iroquois Confederacy, the Ojibway and other allied Nations to peaceably share and care for the resources around the Great Lakes.</a:t>
            </a:r>
            <a:endParaRPr lang="en-US" sz="1050" b="0" i="0" dirty="0">
              <a:solidFill>
                <a:srgbClr val="1D2228"/>
              </a:solidFill>
              <a:effectLst/>
              <a:latin typeface="Helvetica Neue"/>
            </a:endParaRPr>
          </a:p>
          <a:p>
            <a:pPr marL="0" algn="l" rtl="0">
              <a:spcBef>
                <a:spcPts val="0"/>
              </a:spcBef>
              <a:spcAft>
                <a:spcPts val="0"/>
              </a:spcAft>
            </a:pPr>
            <a:br>
              <a:rPr lang="en-US" sz="1200" b="0" i="0" dirty="0">
                <a:solidFill>
                  <a:srgbClr val="000000"/>
                </a:solidFill>
                <a:effectLst/>
                <a:latin typeface="Calibri" panose="020F0502020204030204" pitchFamily="34" charset="0"/>
              </a:rPr>
            </a:b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As we gather on these treaty lands we have the responsibility to </a:t>
            </a:r>
            <a:r>
              <a:rPr lang="en-US" sz="1200" b="0" i="0" dirty="0" err="1">
                <a:solidFill>
                  <a:srgbClr val="000000"/>
                </a:solidFill>
                <a:effectLst/>
                <a:latin typeface="Calibri" panose="020F0502020204030204" pitchFamily="34" charset="0"/>
              </a:rPr>
              <a:t>honour</a:t>
            </a:r>
            <a:r>
              <a:rPr lang="en-US" sz="1200" b="0" i="0" dirty="0">
                <a:solidFill>
                  <a:srgbClr val="000000"/>
                </a:solidFill>
                <a:effectLst/>
                <a:latin typeface="Calibri" panose="020F0502020204030204" pitchFamily="34" charset="0"/>
              </a:rPr>
              <a:t> and respect the four directions, land, waters, plants, animals, ancestors that walked before us, and all of the wonderful elements of creation that exist.</a:t>
            </a: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 </a:t>
            </a: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May you use this moment in reflection to consider:</a:t>
            </a: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Whose land you live on</a:t>
            </a: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Your relationship with our Indigenous brothers and sisters</a:t>
            </a: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How you engage with your responsibility for Truth and Reconciliation</a:t>
            </a: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If you would like to  locate yourself, and to understand the Indigenous history of the territory you’re on, please feel free to visit </a:t>
            </a:r>
            <a:r>
              <a:rPr lang="en-US" sz="1200" b="0" i="0" u="sng" dirty="0">
                <a:solidFill>
                  <a:srgbClr val="196AD4"/>
                </a:solidFill>
                <a:effectLst/>
                <a:latin typeface="Calibri" panose="020F0502020204030204" pitchFamily="34" charset="0"/>
                <a:hlinkClick r:id="rId3"/>
              </a:rPr>
              <a:t>native-land.ca</a:t>
            </a:r>
            <a:r>
              <a:rPr lang="en-US" sz="1200" b="0" i="0" dirty="0">
                <a:solidFill>
                  <a:srgbClr val="000000"/>
                </a:solidFill>
                <a:effectLst/>
                <a:latin typeface="Calibri" panose="020F0502020204030204" pitchFamily="34" charset="0"/>
              </a:rPr>
              <a:t>. Leena passes to Audrey.</a:t>
            </a:r>
            <a:endParaRPr lang="en-US" sz="1050" b="0" i="0" dirty="0">
              <a:solidFill>
                <a:srgbClr val="1D2228"/>
              </a:solidFill>
              <a:effectLst/>
              <a:latin typeface="Helvetica Neue"/>
            </a:endParaRPr>
          </a:p>
          <a:p>
            <a:pPr marL="0" lvl="0" indent="0" algn="l" rtl="0">
              <a:spcBef>
                <a:spcPts val="0"/>
              </a:spcBef>
              <a:spcAft>
                <a:spcPts val="0"/>
              </a:spcAft>
              <a:buNone/>
            </a:pPr>
            <a:endParaRPr dirty="0"/>
          </a:p>
        </p:txBody>
      </p:sp>
      <p:sp>
        <p:nvSpPr>
          <p:cNvPr id="105" name="Google Shape;10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3</a:t>
            </a:fld>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CA" dirty="0"/>
              <a:t>Welcome to the Community Conversation on Autism!</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Today, we will cover three topics….</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Part 1: We will speak briefly about how today’s session fits into the overall assessment process.  </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Part 2: We will break out into two groups for a more intimate conversation focused on two questions: </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Lastly, we will reconvene for closing comments </a:t>
            </a:r>
          </a:p>
          <a:p>
            <a:pPr marL="0" lvl="0" indent="0" algn="l" rtl="0">
              <a:spcBef>
                <a:spcPts val="0"/>
              </a:spcBef>
              <a:spcAft>
                <a:spcPts val="0"/>
              </a:spcAft>
              <a:buNone/>
            </a:pPr>
            <a:r>
              <a:rPr lang="en-CA" dirty="0"/>
              <a:t>.</a:t>
            </a:r>
          </a:p>
          <a:p>
            <a:pPr marL="0" lvl="0" indent="0" algn="l" rtl="0">
              <a:spcBef>
                <a:spcPts val="0"/>
              </a:spcBef>
              <a:spcAft>
                <a:spcPts val="0"/>
              </a:spcAft>
              <a:buNone/>
            </a:pPr>
            <a:r>
              <a:rPr lang="en-CA" dirty="0"/>
              <a:t> Now I would like to ask XXX to provide a word of welcome.</a:t>
            </a:r>
            <a:endParaRPr dirty="0"/>
          </a:p>
        </p:txBody>
      </p:sp>
      <p:sp>
        <p:nvSpPr>
          <p:cNvPr id="148" name="Google Shape;148;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4</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CA" sz="1100" dirty="0">
                <a:latin typeface="Arial"/>
                <a:ea typeface="Arial"/>
                <a:cs typeface="Arial"/>
                <a:sym typeface="Arial"/>
              </a:rPr>
              <a:t>Thanks Aaron… </a:t>
            </a:r>
          </a:p>
          <a:p>
            <a:pPr marL="0" lvl="0" indent="0" algn="l" rtl="0">
              <a:lnSpc>
                <a:spcPct val="115000"/>
              </a:lnSpc>
              <a:spcBef>
                <a:spcPts val="0"/>
              </a:spcBef>
              <a:spcAft>
                <a:spcPts val="0"/>
              </a:spcAft>
              <a:buNone/>
            </a:pPr>
            <a:r>
              <a:rPr lang="en-CA" sz="1100" dirty="0">
                <a:latin typeface="Arial"/>
                <a:ea typeface="Arial"/>
                <a:cs typeface="Arial"/>
                <a:sym typeface="Arial"/>
              </a:rPr>
              <a:t>Here is what the assessment is all about…. </a:t>
            </a:r>
          </a:p>
          <a:p>
            <a:pPr marL="0" lvl="0" indent="0" algn="l" rtl="0">
              <a:lnSpc>
                <a:spcPct val="115000"/>
              </a:lnSpc>
              <a:spcBef>
                <a:spcPts val="0"/>
              </a:spcBef>
              <a:spcAft>
                <a:spcPts val="0"/>
              </a:spcAft>
              <a:buNone/>
            </a:pPr>
            <a:endParaRPr lang="en-CA" sz="1100" dirty="0">
              <a:latin typeface="Arial"/>
              <a:ea typeface="Arial"/>
              <a:cs typeface="Arial"/>
              <a:sym typeface="Arial"/>
            </a:endParaRPr>
          </a:p>
          <a:p>
            <a:pPr marL="91440" lvl="0" indent="-127000" algn="l" rtl="0">
              <a:spcBef>
                <a:spcPts val="0"/>
              </a:spcBef>
              <a:spcAft>
                <a:spcPts val="0"/>
              </a:spcAft>
              <a:buSzPts val="2000"/>
              <a:buFont typeface="Arial"/>
              <a:buChar char="•"/>
            </a:pPr>
            <a:r>
              <a:rPr lang="en-US" sz="1800" dirty="0">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The Canadian government selected the Canadian Academy of Health Sciences (CAHS) to do an assessment on autism. </a:t>
            </a:r>
            <a:endParaRPr lang="en-US" sz="1800" dirty="0"/>
          </a:p>
          <a:p>
            <a:pPr marL="91440" lvl="0" indent="-127000" algn="l" rtl="0">
              <a:spcBef>
                <a:spcPts val="1400"/>
              </a:spcBef>
              <a:spcAft>
                <a:spcPts val="0"/>
              </a:spcAft>
              <a:buSzPts val="2000"/>
              <a:buFont typeface="Arial"/>
              <a:buChar char="•"/>
            </a:pPr>
            <a:r>
              <a:rPr lang="en-US" sz="1800" dirty="0"/>
              <a:t> It will inform policy makers as they consider how to develop a National Autism Strategy. </a:t>
            </a:r>
          </a:p>
          <a:p>
            <a:pPr marL="91440" lvl="0" indent="-127000" algn="l" rtl="0">
              <a:spcBef>
                <a:spcPts val="1400"/>
              </a:spcBef>
              <a:spcAft>
                <a:spcPts val="0"/>
              </a:spcAft>
              <a:buSzPts val="2000"/>
              <a:buFont typeface="Arial"/>
              <a:buChar char="•"/>
            </a:pPr>
            <a:r>
              <a:rPr lang="en-US" sz="1800" dirty="0"/>
              <a:t> This assessment is examining scientific information, and also informed by a public engagement process.</a:t>
            </a:r>
            <a:endParaRPr lang="en-US" sz="800" dirty="0">
              <a:solidFill>
                <a:schemeClr val="dk1"/>
              </a:solidFill>
              <a:latin typeface="Arial"/>
              <a:ea typeface="Arial"/>
              <a:cs typeface="Arial"/>
              <a:sym typeface="Arial"/>
            </a:endParaRPr>
          </a:p>
          <a:p>
            <a:pPr marL="91440" lvl="0" indent="-127000" algn="l" rtl="0">
              <a:spcBef>
                <a:spcPts val="1400"/>
              </a:spcBef>
              <a:spcAft>
                <a:spcPts val="0"/>
              </a:spcAft>
              <a:buSzPts val="2000"/>
              <a:buFont typeface="Arial"/>
              <a:buChar char="•"/>
            </a:pPr>
            <a:r>
              <a:rPr lang="en-US" sz="1800" b="1" dirty="0"/>
              <a:t> Input from Autistic people, family members, and others who support them is a key part and why you are here today – thank you.</a:t>
            </a:r>
            <a:endParaRPr lang="en-US" sz="1800" dirty="0"/>
          </a:p>
          <a:p>
            <a:pPr marL="0" lvl="0" indent="0" algn="l" rtl="0">
              <a:lnSpc>
                <a:spcPct val="115000"/>
              </a:lnSpc>
              <a:spcBef>
                <a:spcPts val="0"/>
              </a:spcBef>
              <a:spcAft>
                <a:spcPts val="0"/>
              </a:spcAft>
              <a:buNone/>
            </a:pPr>
            <a:endParaRPr sz="1100" dirty="0">
              <a:latin typeface="Arial"/>
              <a:ea typeface="Arial"/>
              <a:cs typeface="Arial"/>
              <a:sym typeface="Arial"/>
            </a:endParaRPr>
          </a:p>
          <a:p>
            <a:pPr marL="0" lvl="0" indent="0" algn="l" rtl="0">
              <a:spcBef>
                <a:spcPts val="0"/>
              </a:spcBef>
              <a:spcAft>
                <a:spcPts val="0"/>
              </a:spcAft>
              <a:buNone/>
            </a:pPr>
            <a:endParaRPr dirty="0"/>
          </a:p>
        </p:txBody>
      </p:sp>
      <p:sp>
        <p:nvSpPr>
          <p:cNvPr id="119" name="Google Shape;119;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5</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cf23cb64d1_3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cf23cb64d1_3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90000"/>
              </a:lnSpc>
              <a:spcBef>
                <a:spcPts val="1400"/>
              </a:spcBef>
              <a:spcAft>
                <a:spcPts val="0"/>
              </a:spcAft>
              <a:buNone/>
            </a:pPr>
            <a:r>
              <a:rPr lang="en-CA" sz="1400" dirty="0">
                <a:solidFill>
                  <a:srgbClr val="3F3F3F"/>
                </a:solidFill>
              </a:rPr>
              <a:t>CAHS has created a public engagement process that includes </a:t>
            </a:r>
            <a:r>
              <a:rPr lang="en-CA" sz="1400" dirty="0"/>
              <a:t>different ways for people to give input, depending on their needs and interests.</a:t>
            </a:r>
          </a:p>
          <a:p>
            <a:pPr marL="0" lvl="0" indent="0" algn="l" rtl="0">
              <a:lnSpc>
                <a:spcPct val="90000"/>
              </a:lnSpc>
              <a:spcBef>
                <a:spcPts val="1400"/>
              </a:spcBef>
              <a:spcAft>
                <a:spcPts val="0"/>
              </a:spcAft>
              <a:buNone/>
            </a:pPr>
            <a:br>
              <a:rPr lang="en-CA" sz="1400" dirty="0"/>
            </a:br>
            <a:r>
              <a:rPr lang="en-CA" sz="1400" dirty="0"/>
              <a:t>- Engagement Hub, a website where Autistic adults, family members and others who support them including service providers, educators and others can share their views. The site includes a survey as well as discussion forums and other features. It’s open until May 31.</a:t>
            </a:r>
          </a:p>
          <a:p>
            <a:pPr marL="0" lvl="0" indent="0" algn="l" rtl="0">
              <a:lnSpc>
                <a:spcPct val="90000"/>
              </a:lnSpc>
              <a:spcBef>
                <a:spcPts val="1400"/>
              </a:spcBef>
              <a:spcAft>
                <a:spcPts val="0"/>
              </a:spcAft>
              <a:buNone/>
            </a:pPr>
            <a:br>
              <a:rPr lang="en-CA" sz="1400" dirty="0"/>
            </a:br>
            <a:r>
              <a:rPr lang="en-CA" sz="1400" dirty="0"/>
              <a:t>- These community conversations. 21 in total, are </a:t>
            </a:r>
            <a:r>
              <a:rPr lang="en-CA" sz="1400" dirty="0">
                <a:latin typeface="Arial"/>
                <a:ea typeface="Arial"/>
                <a:cs typeface="Arial"/>
                <a:sym typeface="Arial"/>
              </a:rPr>
              <a:t>designed to meet the needs of different people and organizations, based on their identity or location. These are taking place until mid May.</a:t>
            </a:r>
          </a:p>
          <a:p>
            <a:pPr marL="0" lvl="0" indent="0" algn="l" rtl="0">
              <a:lnSpc>
                <a:spcPct val="90000"/>
              </a:lnSpc>
              <a:spcBef>
                <a:spcPts val="1400"/>
              </a:spcBef>
              <a:spcAft>
                <a:spcPts val="0"/>
              </a:spcAft>
              <a:buNone/>
            </a:pPr>
            <a:br>
              <a:rPr lang="en-CA" sz="1400" dirty="0"/>
            </a:br>
            <a:r>
              <a:rPr lang="en-CA" sz="1400" dirty="0"/>
              <a:t>- It’s also important to acknowledge and thank many autistic people and parents are in leadership positions within the assessment team. They hold positions on the Oversight Panel and Working Groups, and are integral in helping set the direction for the assessment and participate in decision-making.</a:t>
            </a:r>
            <a:endParaRPr sz="1400" dirty="0"/>
          </a:p>
          <a:p>
            <a:pPr marL="0" lvl="0" indent="0" algn="l" rtl="0">
              <a:spcBef>
                <a:spcPts val="0"/>
              </a:spcBef>
              <a:spcAft>
                <a:spcPts val="0"/>
              </a:spcAft>
              <a:buNone/>
            </a:pPr>
            <a:endParaRPr dirty="0"/>
          </a:p>
        </p:txBody>
      </p:sp>
      <p:sp>
        <p:nvSpPr>
          <p:cNvPr id="126" name="Google Shape;126;gcf23cb64d1_3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CA"/>
              <a:t>6</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91440" lvl="0" indent="-127000" algn="l" rtl="0">
              <a:lnSpc>
                <a:spcPct val="90000"/>
              </a:lnSpc>
              <a:spcBef>
                <a:spcPts val="0"/>
              </a:spcBef>
              <a:spcAft>
                <a:spcPts val="0"/>
              </a:spcAft>
              <a:buClr>
                <a:srgbClr val="3F3F3F"/>
              </a:buClr>
              <a:buSzPts val="2000"/>
              <a:buFont typeface="Calibri"/>
              <a:buChar char=" "/>
            </a:pPr>
            <a:r>
              <a:rPr lang="en-CA" sz="2000" dirty="0">
                <a:solidFill>
                  <a:srgbClr val="3F3F3F"/>
                </a:solidFill>
              </a:rPr>
              <a:t>We want these conversations to be a safe, inclusive and accessible space for participants.   </a:t>
            </a:r>
            <a:endParaRPr lang="en-US" sz="2000" b="0" i="0" dirty="0">
              <a:solidFill>
                <a:srgbClr val="000000"/>
              </a:solidFill>
              <a:effectLst/>
              <a:latin typeface="Helvetica Neue"/>
            </a:endParaRPr>
          </a:p>
          <a:p>
            <a:pPr marL="114300" indent="0" algn="l" fontAlgn="base">
              <a:buNone/>
            </a:pPr>
            <a:r>
              <a:rPr lang="en-US" sz="1600" b="0" i="0" dirty="0">
                <a:solidFill>
                  <a:srgbClr val="000000"/>
                </a:solidFill>
                <a:effectLst/>
                <a:latin typeface="Helvetica Neue"/>
              </a:rPr>
              <a:t>And… </a:t>
            </a:r>
            <a:r>
              <a:rPr lang="en-US" sz="1600" b="0" i="0" dirty="0">
                <a:solidFill>
                  <a:srgbClr val="1D2228"/>
                </a:solidFill>
                <a:effectLst/>
                <a:latin typeface="Helvetica Neue"/>
              </a:rPr>
              <a:t>During the session:</a:t>
            </a:r>
          </a:p>
          <a:p>
            <a:pPr algn="l">
              <a:buFont typeface="Arial" panose="020B0604020202020204" pitchFamily="34" charset="0"/>
              <a:buChar char="•"/>
            </a:pPr>
            <a:r>
              <a:rPr lang="en-US" sz="1600" b="0" i="0" dirty="0">
                <a:solidFill>
                  <a:srgbClr val="000000"/>
                </a:solidFill>
                <a:effectLst/>
                <a:latin typeface="Helvetica Neue"/>
              </a:rPr>
              <a:t>Take a break if you need it. Please turn off your camera if you need to at any point.</a:t>
            </a:r>
            <a:endParaRPr lang="en-US" sz="1600" b="0" i="0" dirty="0">
              <a:solidFill>
                <a:srgbClr val="1D2228"/>
              </a:solidFill>
              <a:effectLst/>
              <a:latin typeface="Helvetica Neue"/>
            </a:endParaRPr>
          </a:p>
          <a:p>
            <a:pPr algn="l">
              <a:buFont typeface="Arial" panose="020B0604020202020204" pitchFamily="34" charset="0"/>
              <a:buChar char="•"/>
            </a:pPr>
            <a:r>
              <a:rPr lang="en-US" sz="1600" b="0" i="0" dirty="0">
                <a:solidFill>
                  <a:srgbClr val="000000"/>
                </a:solidFill>
                <a:effectLst/>
                <a:latin typeface="Helvetica Neue"/>
              </a:rPr>
              <a:t>When we move to breakouts, participants can provide input by speaking and writing</a:t>
            </a:r>
            <a:endParaRPr lang="en-US" sz="1600" b="0" i="0" dirty="0">
              <a:solidFill>
                <a:srgbClr val="1D2228"/>
              </a:solidFill>
              <a:effectLst/>
              <a:latin typeface="Helvetica Neue"/>
            </a:endParaRPr>
          </a:p>
          <a:p>
            <a:pPr algn="l">
              <a:buFont typeface="Arial" panose="020B0604020202020204" pitchFamily="34" charset="0"/>
              <a:buChar char="•"/>
            </a:pPr>
            <a:r>
              <a:rPr lang="en-US" sz="1600" b="0" i="0" dirty="0">
                <a:solidFill>
                  <a:srgbClr val="000000"/>
                </a:solidFill>
                <a:effectLst/>
                <a:latin typeface="Helvetica Neue"/>
              </a:rPr>
              <a:t>Let us know if you need mental health support. At each Community Consultation, there will be separate breakout room with an individual trained in mental health support  [in live sessions, there will be another person in breakout room]</a:t>
            </a:r>
          </a:p>
          <a:p>
            <a:pPr marL="91440" lvl="0" indent="-127000" algn="l" rtl="0">
              <a:lnSpc>
                <a:spcPct val="90000"/>
              </a:lnSpc>
              <a:spcBef>
                <a:spcPts val="0"/>
              </a:spcBef>
              <a:spcAft>
                <a:spcPts val="0"/>
              </a:spcAft>
              <a:buClr>
                <a:srgbClr val="3F3F3F"/>
              </a:buClr>
              <a:buSzPts val="2000"/>
              <a:buFont typeface="Calibri"/>
              <a:buChar char=" "/>
            </a:pPr>
            <a:endParaRPr lang="en-CA" sz="2000" dirty="0">
              <a:solidFill>
                <a:srgbClr val="3F3F3F"/>
              </a:solidFill>
            </a:endParaRPr>
          </a:p>
          <a:p>
            <a:pPr marL="91440" lvl="0" indent="-127000" algn="l" rtl="0">
              <a:lnSpc>
                <a:spcPct val="90000"/>
              </a:lnSpc>
              <a:spcBef>
                <a:spcPts val="0"/>
              </a:spcBef>
              <a:spcAft>
                <a:spcPts val="0"/>
              </a:spcAft>
              <a:buClr>
                <a:srgbClr val="3F3F3F"/>
              </a:buClr>
              <a:buSzPts val="2000"/>
              <a:buFont typeface="Calibri"/>
              <a:buChar char=" "/>
            </a:pPr>
            <a:endParaRPr dirty="0"/>
          </a:p>
        </p:txBody>
      </p:sp>
      <p:sp>
        <p:nvSpPr>
          <p:cNvPr id="133" name="Google Shape;133;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7</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9" name="Google Shape;139;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CA" dirty="0"/>
              <a:t>I’d like to take a minute to provide today’s engagement guidelines – also sent out before the meeting.</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Review guidelines</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End- Thank you for your cooperation in ensuring that we have an inclusive conversation</a:t>
            </a:r>
            <a:endParaRPr dirty="0"/>
          </a:p>
        </p:txBody>
      </p:sp>
      <p:sp>
        <p:nvSpPr>
          <p:cNvPr id="140" name="Google Shape;140;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8" name="Google Shape;168;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5" name="Google Shape;175;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CA" dirty="0"/>
              <a:t>Wait for everyone to come back</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Welcome back.</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Thank you for attending today’s session…. Here’s what is going to happen next:</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Review slide</a:t>
            </a:r>
          </a:p>
          <a:p>
            <a:pPr marL="0" lvl="0" indent="0" algn="l" rtl="0">
              <a:spcBef>
                <a:spcPts val="0"/>
              </a:spcBef>
              <a:spcAft>
                <a:spcPts val="0"/>
              </a:spcAft>
              <a:buNone/>
            </a:pPr>
            <a:endParaRPr lang="en-CA" dirty="0"/>
          </a:p>
        </p:txBody>
      </p:sp>
      <p:sp>
        <p:nvSpPr>
          <p:cNvPr id="176" name="Google Shape;176;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9"/>
        <p:cNvGrpSpPr/>
        <p:nvPr/>
      </p:nvGrpSpPr>
      <p:grpSpPr>
        <a:xfrm>
          <a:off x="0" y="0"/>
          <a:ext cx="0" cy="0"/>
          <a:chOff x="0" y="0"/>
          <a:chExt cx="0" cy="0"/>
        </a:xfrm>
      </p:grpSpPr>
      <p:sp>
        <p:nvSpPr>
          <p:cNvPr id="20" name="Google Shape;20;p14"/>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14"/>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14"/>
          <p:cNvSpPr txBox="1">
            <a:spLocks noGrp="1"/>
          </p:cNvSpPr>
          <p:nvPr>
            <p:ph type="ctrTitle"/>
          </p:nvPr>
        </p:nvSpPr>
        <p:spPr>
          <a:xfrm>
            <a:off x="822959" y="2261474"/>
            <a:ext cx="7680205" cy="206363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4"/>
          <p:cNvSpPr txBox="1">
            <a:spLocks noGrp="1"/>
          </p:cNvSpPr>
          <p:nvPr>
            <p:ph type="subTitle" idx="1"/>
          </p:nvPr>
        </p:nvSpPr>
        <p:spPr>
          <a:xfrm>
            <a:off x="825038" y="4455620"/>
            <a:ext cx="7543800" cy="1143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Clr>
                <a:schemeClr val="dk2"/>
              </a:buClr>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24" name="Google Shape;24;p14"/>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4"/>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4"/>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cxnSp>
        <p:nvCxnSpPr>
          <p:cNvPr id="27" name="Google Shape;27;p14"/>
          <p:cNvCxnSpPr/>
          <p:nvPr/>
        </p:nvCxnSpPr>
        <p:spPr>
          <a:xfrm>
            <a:off x="905744" y="4343400"/>
            <a:ext cx="7406640" cy="0"/>
          </a:xfrm>
          <a:prstGeom prst="straightConnector1">
            <a:avLst/>
          </a:prstGeom>
          <a:noFill/>
          <a:ln w="9525" cap="flat" cmpd="sng">
            <a:solidFill>
              <a:srgbClr val="7F7F7F"/>
            </a:solidFill>
            <a:prstDash val="solid"/>
            <a:round/>
            <a:headEnd type="none" w="sm" len="sm"/>
            <a:tailEnd type="none" w="sm" len="sm"/>
          </a:ln>
        </p:spPr>
      </p:cxnSp>
      <p:pic>
        <p:nvPicPr>
          <p:cNvPr id="28" name="Google Shape;28;p14" descr="CAHS_logo.jpg"/>
          <p:cNvPicPr preferRelativeResize="0"/>
          <p:nvPr/>
        </p:nvPicPr>
        <p:blipFill rotWithShape="1">
          <a:blip r:embed="rId2">
            <a:alphaModFix/>
          </a:blip>
          <a:srcRect/>
          <a:stretch/>
        </p:blipFill>
        <p:spPr>
          <a:xfrm>
            <a:off x="2923200" y="140400"/>
            <a:ext cx="3428661" cy="184117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88"/>
        <p:cNvGrpSpPr/>
        <p:nvPr/>
      </p:nvGrpSpPr>
      <p:grpSpPr>
        <a:xfrm>
          <a:off x="0" y="0"/>
          <a:ext cx="0" cy="0"/>
          <a:chOff x="0" y="0"/>
          <a:chExt cx="0" cy="0"/>
        </a:xfrm>
      </p:grpSpPr>
      <p:sp>
        <p:nvSpPr>
          <p:cNvPr id="89" name="Google Shape;89;p23"/>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3"/>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3"/>
          <p:cNvSpPr txBox="1">
            <a:spLocks noGrp="1"/>
          </p:cNvSpPr>
          <p:nvPr>
            <p:ph type="title"/>
          </p:nvPr>
        </p:nvSpPr>
        <p:spPr>
          <a:xfrm rot="5400000">
            <a:off x="4650802" y="2307652"/>
            <a:ext cx="5757421" cy="1971675"/>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23"/>
          <p:cNvSpPr txBox="1">
            <a:spLocks noGrp="1"/>
          </p:cNvSpPr>
          <p:nvPr>
            <p:ph type="body" idx="1"/>
          </p:nvPr>
        </p:nvSpPr>
        <p:spPr>
          <a:xfrm rot="5400000">
            <a:off x="650301" y="393126"/>
            <a:ext cx="5757422" cy="5800725"/>
          </a:xfrm>
          <a:prstGeom prst="rect">
            <a:avLst/>
          </a:prstGeom>
          <a:noFill/>
          <a:ln>
            <a:noFill/>
          </a:ln>
        </p:spPr>
        <p:txBody>
          <a:bodyPr spcFirstLastPara="1" wrap="square" lIns="45700" tIns="0" rIns="45700" bIns="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3" name="Google Shape;93;p23"/>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3"/>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23"/>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1270112" y="241126"/>
            <a:ext cx="7096648" cy="1496236"/>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48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22960" y="1845734"/>
            <a:ext cx="7543800" cy="40233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2" name="Google Shape;32;p15"/>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5"/>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5"/>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pic>
        <p:nvPicPr>
          <p:cNvPr id="35" name="Google Shape;35;p15" descr="CAHS_shield.jpg"/>
          <p:cNvPicPr preferRelativeResize="0"/>
          <p:nvPr/>
        </p:nvPicPr>
        <p:blipFill rotWithShape="1">
          <a:blip r:embed="rId2">
            <a:alphaModFix/>
          </a:blip>
          <a:srcRect/>
          <a:stretch/>
        </p:blipFill>
        <p:spPr>
          <a:xfrm>
            <a:off x="0" y="0"/>
            <a:ext cx="1353312" cy="179222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36"/>
        <p:cNvGrpSpPr/>
        <p:nvPr/>
      </p:nvGrpSpPr>
      <p:grpSpPr>
        <a:xfrm>
          <a:off x="0" y="0"/>
          <a:ext cx="0" cy="0"/>
          <a:chOff x="0" y="0"/>
          <a:chExt cx="0" cy="0"/>
        </a:xfrm>
      </p:grpSpPr>
      <p:sp>
        <p:nvSpPr>
          <p:cNvPr id="37" name="Google Shape;37;p16"/>
          <p:cNvSpPr/>
          <p:nvPr/>
        </p:nvSpPr>
        <p:spPr>
          <a:xfrm>
            <a:off x="13"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16"/>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16"/>
          <p:cNvSpPr txBox="1">
            <a:spLocks noGrp="1"/>
          </p:cNvSpPr>
          <p:nvPr>
            <p:ph type="title"/>
          </p:nvPr>
        </p:nvSpPr>
        <p:spPr>
          <a:xfrm>
            <a:off x="342900" y="594359"/>
            <a:ext cx="2400300" cy="22860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16"/>
          <p:cNvSpPr txBox="1">
            <a:spLocks noGrp="1"/>
          </p:cNvSpPr>
          <p:nvPr>
            <p:ph type="body" idx="1"/>
          </p:nvPr>
        </p:nvSpPr>
        <p:spPr>
          <a:xfrm>
            <a:off x="3600450" y="731520"/>
            <a:ext cx="4869180" cy="525780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1" name="Google Shape;41;p16"/>
          <p:cNvSpPr txBox="1">
            <a:spLocks noGrp="1"/>
          </p:cNvSpPr>
          <p:nvPr>
            <p:ph type="body" idx="2"/>
          </p:nvPr>
        </p:nvSpPr>
        <p:spPr>
          <a:xfrm>
            <a:off x="342900" y="2926080"/>
            <a:ext cx="2400300" cy="33791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Clr>
                <a:srgbClr val="FFFFFF"/>
              </a:buClr>
              <a:buSzPts val="1500"/>
              <a:buNone/>
              <a:defRPr sz="1500">
                <a:solidFill>
                  <a:srgbClr val="FFFFFF"/>
                </a:solidFill>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42" name="Google Shape;42;p16"/>
          <p:cNvSpPr txBox="1">
            <a:spLocks noGrp="1"/>
          </p:cNvSpPr>
          <p:nvPr>
            <p:ph type="dt" idx="10"/>
          </p:nvPr>
        </p:nvSpPr>
        <p:spPr>
          <a:xfrm>
            <a:off x="349134" y="6459786"/>
            <a:ext cx="196388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3600450" y="6459786"/>
            <a:ext cx="34861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50" b="0" i="0" u="none" strike="noStrike" cap="none">
                <a:solidFill>
                  <a:srgbClr val="09213B"/>
                </a:solidFill>
                <a:latin typeface="Calibri"/>
                <a:ea typeface="Calibri"/>
                <a:cs typeface="Calibri"/>
                <a:sym typeface="Calibri"/>
              </a:defRPr>
            </a:lvl1pPr>
            <a:lvl2pPr marL="0" lvl="1" indent="0" algn="r">
              <a:spcBef>
                <a:spcPts val="0"/>
              </a:spcBef>
              <a:buNone/>
              <a:defRPr sz="1050" b="0" i="0" u="none" strike="noStrike" cap="none">
                <a:solidFill>
                  <a:srgbClr val="09213B"/>
                </a:solidFill>
                <a:latin typeface="Calibri"/>
                <a:ea typeface="Calibri"/>
                <a:cs typeface="Calibri"/>
                <a:sym typeface="Calibri"/>
              </a:defRPr>
            </a:lvl2pPr>
            <a:lvl3pPr marL="0" lvl="2" indent="0" algn="r">
              <a:spcBef>
                <a:spcPts val="0"/>
              </a:spcBef>
              <a:buNone/>
              <a:defRPr sz="1050" b="0" i="0" u="none" strike="noStrike" cap="none">
                <a:solidFill>
                  <a:srgbClr val="09213B"/>
                </a:solidFill>
                <a:latin typeface="Calibri"/>
                <a:ea typeface="Calibri"/>
                <a:cs typeface="Calibri"/>
                <a:sym typeface="Calibri"/>
              </a:defRPr>
            </a:lvl3pPr>
            <a:lvl4pPr marL="0" lvl="3" indent="0" algn="r">
              <a:spcBef>
                <a:spcPts val="0"/>
              </a:spcBef>
              <a:buNone/>
              <a:defRPr sz="1050" b="0" i="0" u="none" strike="noStrike" cap="none">
                <a:solidFill>
                  <a:srgbClr val="09213B"/>
                </a:solidFill>
                <a:latin typeface="Calibri"/>
                <a:ea typeface="Calibri"/>
                <a:cs typeface="Calibri"/>
                <a:sym typeface="Calibri"/>
              </a:defRPr>
            </a:lvl4pPr>
            <a:lvl5pPr marL="0" lvl="4" indent="0" algn="r">
              <a:spcBef>
                <a:spcPts val="0"/>
              </a:spcBef>
              <a:buNone/>
              <a:defRPr sz="1050" b="0" i="0" u="none" strike="noStrike" cap="none">
                <a:solidFill>
                  <a:srgbClr val="09213B"/>
                </a:solidFill>
                <a:latin typeface="Calibri"/>
                <a:ea typeface="Calibri"/>
                <a:cs typeface="Calibri"/>
                <a:sym typeface="Calibri"/>
              </a:defRPr>
            </a:lvl5pPr>
            <a:lvl6pPr marL="0" lvl="5" indent="0" algn="r">
              <a:spcBef>
                <a:spcPts val="0"/>
              </a:spcBef>
              <a:buNone/>
              <a:defRPr sz="1050" b="0" i="0" u="none" strike="noStrike" cap="none">
                <a:solidFill>
                  <a:srgbClr val="09213B"/>
                </a:solidFill>
                <a:latin typeface="Calibri"/>
                <a:ea typeface="Calibri"/>
                <a:cs typeface="Calibri"/>
                <a:sym typeface="Calibri"/>
              </a:defRPr>
            </a:lvl6pPr>
            <a:lvl7pPr marL="0" lvl="6" indent="0" algn="r">
              <a:spcBef>
                <a:spcPts val="0"/>
              </a:spcBef>
              <a:buNone/>
              <a:defRPr sz="1050" b="0" i="0" u="none" strike="noStrike" cap="none">
                <a:solidFill>
                  <a:srgbClr val="09213B"/>
                </a:solidFill>
                <a:latin typeface="Calibri"/>
                <a:ea typeface="Calibri"/>
                <a:cs typeface="Calibri"/>
                <a:sym typeface="Calibri"/>
              </a:defRPr>
            </a:lvl7pPr>
            <a:lvl8pPr marL="0" lvl="7" indent="0" algn="r">
              <a:spcBef>
                <a:spcPts val="0"/>
              </a:spcBef>
              <a:buNone/>
              <a:defRPr sz="1050" b="0" i="0" u="none" strike="noStrike" cap="none">
                <a:solidFill>
                  <a:srgbClr val="09213B"/>
                </a:solidFill>
                <a:latin typeface="Calibri"/>
                <a:ea typeface="Calibri"/>
                <a:cs typeface="Calibri"/>
                <a:sym typeface="Calibri"/>
              </a:defRPr>
            </a:lvl8pPr>
            <a:lvl9pPr marL="0" lvl="8" indent="0" algn="r">
              <a:spcBef>
                <a:spcPts val="0"/>
              </a:spcBef>
              <a:buNone/>
              <a:defRPr sz="1050" b="0" i="0" u="none" strike="noStrike" cap="none">
                <a:solidFill>
                  <a:srgbClr val="09213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solidFill>
          <a:schemeClr val="lt1"/>
        </a:solidFill>
        <a:effectLst/>
      </p:bgPr>
    </p:bg>
    <p:spTree>
      <p:nvGrpSpPr>
        <p:cNvPr id="1" name="Shape 45"/>
        <p:cNvGrpSpPr/>
        <p:nvPr/>
      </p:nvGrpSpPr>
      <p:grpSpPr>
        <a:xfrm>
          <a:off x="0" y="0"/>
          <a:ext cx="0" cy="0"/>
          <a:chOff x="0" y="0"/>
          <a:chExt cx="0" cy="0"/>
        </a:xfrm>
      </p:grpSpPr>
      <p:sp>
        <p:nvSpPr>
          <p:cNvPr id="46" name="Google Shape;46;p17"/>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17"/>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17"/>
          <p:cNvSpPr txBox="1">
            <a:spLocks noGrp="1"/>
          </p:cNvSpPr>
          <p:nvPr>
            <p:ph type="title"/>
          </p:nvPr>
        </p:nvSpPr>
        <p:spPr>
          <a:xfrm>
            <a:off x="1332008" y="728009"/>
            <a:ext cx="7034752" cy="3597103"/>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Calibri"/>
              <a:buNone/>
              <a:defRPr sz="8000" b="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17"/>
          <p:cNvSpPr txBox="1">
            <a:spLocks noGrp="1"/>
          </p:cNvSpPr>
          <p:nvPr>
            <p:ph type="body" idx="1"/>
          </p:nvPr>
        </p:nvSpPr>
        <p:spPr>
          <a:xfrm>
            <a:off x="822960" y="4453128"/>
            <a:ext cx="7543800" cy="1143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Clr>
                <a:schemeClr val="dk2"/>
              </a:buClr>
              <a:buSzPts val="2400"/>
              <a:buNone/>
              <a:defRPr sz="2400" cap="none">
                <a:solidFill>
                  <a:schemeClr val="dk2"/>
                </a:solidFill>
                <a:latin typeface="Calibri"/>
                <a:ea typeface="Calibri"/>
                <a:cs typeface="Calibri"/>
                <a:sym typeface="Calibri"/>
              </a:defRPr>
            </a:lvl1pPr>
            <a:lvl2pPr marL="914400" lvl="1" indent="-228600" algn="l">
              <a:lnSpc>
                <a:spcPct val="90000"/>
              </a:lnSpc>
              <a:spcBef>
                <a:spcPts val="200"/>
              </a:spcBef>
              <a:spcAft>
                <a:spcPts val="0"/>
              </a:spcAft>
              <a:buSzPts val="1800"/>
              <a:buNone/>
              <a:defRPr sz="1800">
                <a:solidFill>
                  <a:srgbClr val="888888"/>
                </a:solidFill>
              </a:defRPr>
            </a:lvl2pPr>
            <a:lvl3pPr marL="1371600" lvl="2" indent="-228600" algn="l">
              <a:lnSpc>
                <a:spcPct val="90000"/>
              </a:lnSpc>
              <a:spcBef>
                <a:spcPts val="400"/>
              </a:spcBef>
              <a:spcAft>
                <a:spcPts val="0"/>
              </a:spcAft>
              <a:buSzPts val="1600"/>
              <a:buNone/>
              <a:defRPr sz="1600">
                <a:solidFill>
                  <a:srgbClr val="888888"/>
                </a:solidFill>
              </a:defRPr>
            </a:lvl3pPr>
            <a:lvl4pPr marL="1828800" lvl="3" indent="-228600" algn="l">
              <a:lnSpc>
                <a:spcPct val="90000"/>
              </a:lnSpc>
              <a:spcBef>
                <a:spcPts val="400"/>
              </a:spcBef>
              <a:spcAft>
                <a:spcPts val="0"/>
              </a:spcAft>
              <a:buSzPts val="1400"/>
              <a:buNone/>
              <a:defRPr sz="1400">
                <a:solidFill>
                  <a:srgbClr val="888888"/>
                </a:solidFill>
              </a:defRPr>
            </a:lvl4pPr>
            <a:lvl5pPr marL="2286000" lvl="4" indent="-228600" algn="l">
              <a:lnSpc>
                <a:spcPct val="90000"/>
              </a:lnSpc>
              <a:spcBef>
                <a:spcPts val="400"/>
              </a:spcBef>
              <a:spcAft>
                <a:spcPts val="0"/>
              </a:spcAft>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50" name="Google Shape;50;p17"/>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7"/>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7"/>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cxnSp>
        <p:nvCxnSpPr>
          <p:cNvPr id="53" name="Google Shape;53;p17"/>
          <p:cNvCxnSpPr/>
          <p:nvPr/>
        </p:nvCxnSpPr>
        <p:spPr>
          <a:xfrm>
            <a:off x="905744" y="4343400"/>
            <a:ext cx="7406640" cy="0"/>
          </a:xfrm>
          <a:prstGeom prst="straightConnector1">
            <a:avLst/>
          </a:prstGeom>
          <a:noFill/>
          <a:ln w="9525" cap="flat" cmpd="sng">
            <a:solidFill>
              <a:srgbClr val="7F7F7F"/>
            </a:solidFill>
            <a:prstDash val="solid"/>
            <a:round/>
            <a:headEnd type="none" w="sm" len="sm"/>
            <a:tailEnd type="none" w="sm" len="sm"/>
          </a:ln>
        </p:spPr>
      </p:cxnSp>
      <p:pic>
        <p:nvPicPr>
          <p:cNvPr id="54" name="Google Shape;54;p17" descr="CAHS_shield.jpg"/>
          <p:cNvPicPr preferRelativeResize="0"/>
          <p:nvPr/>
        </p:nvPicPr>
        <p:blipFill rotWithShape="1">
          <a:blip r:embed="rId2">
            <a:alphaModFix/>
          </a:blip>
          <a:srcRect/>
          <a:stretch/>
        </p:blipFill>
        <p:spPr>
          <a:xfrm>
            <a:off x="0" y="0"/>
            <a:ext cx="1353312" cy="179222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5"/>
        <p:cNvGrpSpPr/>
        <p:nvPr/>
      </p:nvGrpSpPr>
      <p:grpSpPr>
        <a:xfrm>
          <a:off x="0" y="0"/>
          <a:ext cx="0" cy="0"/>
          <a:chOff x="0" y="0"/>
          <a:chExt cx="0" cy="0"/>
        </a:xfrm>
      </p:grpSpPr>
      <p:sp>
        <p:nvSpPr>
          <p:cNvPr id="56" name="Google Shape;56;p18"/>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18"/>
          <p:cNvSpPr txBox="1">
            <a:spLocks noGrp="1"/>
          </p:cNvSpPr>
          <p:nvPr>
            <p:ph type="body" idx="1"/>
          </p:nvPr>
        </p:nvSpPr>
        <p:spPr>
          <a:xfrm>
            <a:off x="822959" y="1845734"/>
            <a:ext cx="3703320" cy="40233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8" name="Google Shape;58;p18"/>
          <p:cNvSpPr txBox="1">
            <a:spLocks noGrp="1"/>
          </p:cNvSpPr>
          <p:nvPr>
            <p:ph type="body" idx="2"/>
          </p:nvPr>
        </p:nvSpPr>
        <p:spPr>
          <a:xfrm>
            <a:off x="4663440" y="1845735"/>
            <a:ext cx="3703320" cy="40233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9" name="Google Shape;59;p18"/>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8"/>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8"/>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19"/>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19"/>
          <p:cNvSpPr txBox="1">
            <a:spLocks noGrp="1"/>
          </p:cNvSpPr>
          <p:nvPr>
            <p:ph type="body" idx="1"/>
          </p:nvPr>
        </p:nvSpPr>
        <p:spPr>
          <a:xfrm>
            <a:off x="822960" y="1846052"/>
            <a:ext cx="370332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Clr>
                <a:schemeClr val="dk2"/>
              </a:buClr>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65" name="Google Shape;65;p19"/>
          <p:cNvSpPr txBox="1">
            <a:spLocks noGrp="1"/>
          </p:cNvSpPr>
          <p:nvPr>
            <p:ph type="body" idx="2"/>
          </p:nvPr>
        </p:nvSpPr>
        <p:spPr>
          <a:xfrm>
            <a:off x="822960" y="2582334"/>
            <a:ext cx="3703320" cy="337820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6" name="Google Shape;66;p19"/>
          <p:cNvSpPr txBox="1">
            <a:spLocks noGrp="1"/>
          </p:cNvSpPr>
          <p:nvPr>
            <p:ph type="body" idx="3"/>
          </p:nvPr>
        </p:nvSpPr>
        <p:spPr>
          <a:xfrm>
            <a:off x="4663440" y="1846052"/>
            <a:ext cx="370332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Clr>
                <a:schemeClr val="dk2"/>
              </a:buClr>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67" name="Google Shape;67;p19"/>
          <p:cNvSpPr txBox="1">
            <a:spLocks noGrp="1"/>
          </p:cNvSpPr>
          <p:nvPr>
            <p:ph type="body" idx="4"/>
          </p:nvPr>
        </p:nvSpPr>
        <p:spPr>
          <a:xfrm>
            <a:off x="4663440" y="2582334"/>
            <a:ext cx="3703320" cy="337820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8" name="Google Shape;68;p19"/>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9"/>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9"/>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1"/>
        <p:cNvGrpSpPr/>
        <p:nvPr/>
      </p:nvGrpSpPr>
      <p:grpSpPr>
        <a:xfrm>
          <a:off x="0" y="0"/>
          <a:ext cx="0" cy="0"/>
          <a:chOff x="0" y="0"/>
          <a:chExt cx="0" cy="0"/>
        </a:xfrm>
      </p:grpSpPr>
      <p:sp>
        <p:nvSpPr>
          <p:cNvPr id="72" name="Google Shape;72;p20"/>
          <p:cNvSpPr txBox="1">
            <a:spLocks noGrp="1"/>
          </p:cNvSpPr>
          <p:nvPr>
            <p:ph type="title"/>
          </p:nvPr>
        </p:nvSpPr>
        <p:spPr>
          <a:xfrm>
            <a:off x="1424938" y="278812"/>
            <a:ext cx="6941821" cy="1458549"/>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20"/>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0"/>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0"/>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76"/>
        <p:cNvGrpSpPr/>
        <p:nvPr/>
      </p:nvGrpSpPr>
      <p:grpSpPr>
        <a:xfrm>
          <a:off x="0" y="0"/>
          <a:ext cx="0" cy="0"/>
          <a:chOff x="0" y="0"/>
          <a:chExt cx="0" cy="0"/>
        </a:xfrm>
      </p:grpSpPr>
      <p:sp>
        <p:nvSpPr>
          <p:cNvPr id="77" name="Google Shape;77;p21"/>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1"/>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1"/>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1"/>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1"/>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2"/>
        <p:cNvGrpSpPr/>
        <p:nvPr/>
      </p:nvGrpSpPr>
      <p:grpSpPr>
        <a:xfrm>
          <a:off x="0" y="0"/>
          <a:ext cx="0" cy="0"/>
          <a:chOff x="0" y="0"/>
          <a:chExt cx="0" cy="0"/>
        </a:xfrm>
      </p:grpSpPr>
      <p:sp>
        <p:nvSpPr>
          <p:cNvPr id="83" name="Google Shape;83;p22"/>
          <p:cNvSpPr txBox="1">
            <a:spLocks noGrp="1"/>
          </p:cNvSpPr>
          <p:nvPr>
            <p:ph type="title"/>
          </p:nvPr>
        </p:nvSpPr>
        <p:spPr>
          <a:xfrm>
            <a:off x="1424938" y="278812"/>
            <a:ext cx="6941821" cy="1458549"/>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2"/>
          <p:cNvSpPr txBox="1">
            <a:spLocks noGrp="1"/>
          </p:cNvSpPr>
          <p:nvPr>
            <p:ph type="body" idx="1"/>
          </p:nvPr>
        </p:nvSpPr>
        <p:spPr>
          <a:xfrm rot="5400000">
            <a:off x="2583180" y="85514"/>
            <a:ext cx="4023360" cy="7543800"/>
          </a:xfrm>
          <a:prstGeom prst="rect">
            <a:avLst/>
          </a:prstGeom>
          <a:noFill/>
          <a:ln>
            <a:noFill/>
          </a:ln>
        </p:spPr>
        <p:txBody>
          <a:bodyPr spcFirstLastPara="1" wrap="square" lIns="45700" tIns="0" rIns="45700" bIns="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5" name="Google Shape;85;p22"/>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22"/>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22"/>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p:nvPr/>
        </p:nvSpPr>
        <p:spPr>
          <a:xfrm>
            <a:off x="1" y="6400800"/>
            <a:ext cx="9144000"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13"/>
          <p:cNvSpPr/>
          <p:nvPr/>
        </p:nvSpPr>
        <p:spPr>
          <a:xfrm>
            <a:off x="0" y="6334316"/>
            <a:ext cx="9144001" cy="659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3"/>
          <p:cNvSpPr txBox="1">
            <a:spLocks noGrp="1"/>
          </p:cNvSpPr>
          <p:nvPr>
            <p:ph type="title"/>
          </p:nvPr>
        </p:nvSpPr>
        <p:spPr>
          <a:xfrm>
            <a:off x="1424938" y="278812"/>
            <a:ext cx="6941821" cy="1458549"/>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13"/>
          <p:cNvSpPr txBox="1">
            <a:spLocks noGrp="1"/>
          </p:cNvSpPr>
          <p:nvPr>
            <p:ph type="body" idx="1"/>
          </p:nvPr>
        </p:nvSpPr>
        <p:spPr>
          <a:xfrm>
            <a:off x="822960" y="1845734"/>
            <a:ext cx="7543800" cy="4023360"/>
          </a:xfrm>
          <a:prstGeom prst="rect">
            <a:avLst/>
          </a:prstGeom>
          <a:noFill/>
          <a:ln>
            <a:noFill/>
          </a:ln>
        </p:spPr>
        <p:txBody>
          <a:bodyPr spcFirstLastPara="1" wrap="square" lIns="0" tIns="45700" rIns="0" bIns="45700" anchor="t" anchorCtr="0">
            <a:noAutofit/>
          </a:bodyPr>
          <a:lstStyle>
            <a:lvl1pPr marL="457200" marR="0" lvl="0" indent="-355600" algn="l" rtl="0">
              <a:lnSpc>
                <a:spcPct val="90000"/>
              </a:lnSpc>
              <a:spcBef>
                <a:spcPts val="1200"/>
              </a:spcBef>
              <a:spcAft>
                <a:spcPts val="0"/>
              </a:spcAft>
              <a:buClr>
                <a:srgbClr val="3F3F3F"/>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14" name="Google Shape;14;p13"/>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Google Shape;15;p13"/>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Google Shape;16;p13"/>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0" b="0" i="0" u="none" strike="noStrike" cap="none">
                <a:solidFill>
                  <a:srgbClr val="FFFFFF"/>
                </a:solidFill>
                <a:latin typeface="Calibri"/>
                <a:ea typeface="Calibri"/>
                <a:cs typeface="Calibri"/>
                <a:sym typeface="Calibri"/>
              </a:defRPr>
            </a:lvl1pPr>
            <a:lvl2pPr marL="0" marR="0" lvl="1" indent="0" algn="r" rtl="0">
              <a:spcBef>
                <a:spcPts val="0"/>
              </a:spcBef>
              <a:buNone/>
              <a:defRPr sz="1050" b="0" i="0" u="none" strike="noStrike" cap="none">
                <a:solidFill>
                  <a:srgbClr val="FFFFFF"/>
                </a:solidFill>
                <a:latin typeface="Calibri"/>
                <a:ea typeface="Calibri"/>
                <a:cs typeface="Calibri"/>
                <a:sym typeface="Calibri"/>
              </a:defRPr>
            </a:lvl2pPr>
            <a:lvl3pPr marL="0" marR="0" lvl="2" indent="0" algn="r" rtl="0">
              <a:spcBef>
                <a:spcPts val="0"/>
              </a:spcBef>
              <a:buNone/>
              <a:defRPr sz="1050" b="0" i="0" u="none" strike="noStrike" cap="none">
                <a:solidFill>
                  <a:srgbClr val="FFFFFF"/>
                </a:solidFill>
                <a:latin typeface="Calibri"/>
                <a:ea typeface="Calibri"/>
                <a:cs typeface="Calibri"/>
                <a:sym typeface="Calibri"/>
              </a:defRPr>
            </a:lvl3pPr>
            <a:lvl4pPr marL="0" marR="0" lvl="3" indent="0" algn="r" rtl="0">
              <a:spcBef>
                <a:spcPts val="0"/>
              </a:spcBef>
              <a:buNone/>
              <a:defRPr sz="1050" b="0" i="0" u="none" strike="noStrike" cap="none">
                <a:solidFill>
                  <a:srgbClr val="FFFFFF"/>
                </a:solidFill>
                <a:latin typeface="Calibri"/>
                <a:ea typeface="Calibri"/>
                <a:cs typeface="Calibri"/>
                <a:sym typeface="Calibri"/>
              </a:defRPr>
            </a:lvl4pPr>
            <a:lvl5pPr marL="0" marR="0" lvl="4" indent="0" algn="r" rtl="0">
              <a:spcBef>
                <a:spcPts val="0"/>
              </a:spcBef>
              <a:buNone/>
              <a:defRPr sz="1050" b="0" i="0" u="none" strike="noStrike" cap="none">
                <a:solidFill>
                  <a:srgbClr val="FFFFFF"/>
                </a:solidFill>
                <a:latin typeface="Calibri"/>
                <a:ea typeface="Calibri"/>
                <a:cs typeface="Calibri"/>
                <a:sym typeface="Calibri"/>
              </a:defRPr>
            </a:lvl5pPr>
            <a:lvl6pPr marL="0" marR="0" lvl="5" indent="0" algn="r" rtl="0">
              <a:spcBef>
                <a:spcPts val="0"/>
              </a:spcBef>
              <a:buNone/>
              <a:defRPr sz="1050" b="0" i="0" u="none" strike="noStrike" cap="none">
                <a:solidFill>
                  <a:srgbClr val="FFFFFF"/>
                </a:solidFill>
                <a:latin typeface="Calibri"/>
                <a:ea typeface="Calibri"/>
                <a:cs typeface="Calibri"/>
                <a:sym typeface="Calibri"/>
              </a:defRPr>
            </a:lvl6pPr>
            <a:lvl7pPr marL="0" marR="0" lvl="6" indent="0" algn="r" rtl="0">
              <a:spcBef>
                <a:spcPts val="0"/>
              </a:spcBef>
              <a:buNone/>
              <a:defRPr sz="1050" b="0" i="0" u="none" strike="noStrike" cap="none">
                <a:solidFill>
                  <a:srgbClr val="FFFFFF"/>
                </a:solidFill>
                <a:latin typeface="Calibri"/>
                <a:ea typeface="Calibri"/>
                <a:cs typeface="Calibri"/>
                <a:sym typeface="Calibri"/>
              </a:defRPr>
            </a:lvl7pPr>
            <a:lvl8pPr marL="0" marR="0" lvl="7" indent="0" algn="r" rtl="0">
              <a:spcBef>
                <a:spcPts val="0"/>
              </a:spcBef>
              <a:buNone/>
              <a:defRPr sz="1050" b="0" i="0" u="none" strike="noStrike" cap="none">
                <a:solidFill>
                  <a:srgbClr val="FFFFFF"/>
                </a:solidFill>
                <a:latin typeface="Calibri"/>
                <a:ea typeface="Calibri"/>
                <a:cs typeface="Calibri"/>
                <a:sym typeface="Calibri"/>
              </a:defRPr>
            </a:lvl8pPr>
            <a:lvl9pPr marL="0" marR="0" lvl="8" indent="0" algn="r" rtl="0">
              <a:spcBef>
                <a:spcPts val="0"/>
              </a:spcBef>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cxnSp>
        <p:nvCxnSpPr>
          <p:cNvPr id="17" name="Google Shape;17;p13"/>
          <p:cNvCxnSpPr/>
          <p:nvPr/>
        </p:nvCxnSpPr>
        <p:spPr>
          <a:xfrm>
            <a:off x="895149" y="1737845"/>
            <a:ext cx="7475220" cy="0"/>
          </a:xfrm>
          <a:prstGeom prst="straightConnector1">
            <a:avLst/>
          </a:prstGeom>
          <a:noFill/>
          <a:ln w="9525" cap="flat" cmpd="sng">
            <a:solidFill>
              <a:srgbClr val="7F7F7F"/>
            </a:solidFill>
            <a:prstDash val="solid"/>
            <a:round/>
            <a:headEnd type="none" w="sm" len="sm"/>
            <a:tailEnd type="none" w="sm" len="sm"/>
          </a:ln>
        </p:spPr>
      </p:cxnSp>
      <p:pic>
        <p:nvPicPr>
          <p:cNvPr id="18" name="Google Shape;18;p13" descr="CAHS_shield.jpg"/>
          <p:cNvPicPr preferRelativeResize="0"/>
          <p:nvPr/>
        </p:nvPicPr>
        <p:blipFill rotWithShape="1">
          <a:blip r:embed="rId12">
            <a:alphaModFix/>
          </a:blip>
          <a:srcRect/>
          <a:stretch/>
        </p:blipFill>
        <p:spPr>
          <a:xfrm>
            <a:off x="0" y="0"/>
            <a:ext cx="1353312" cy="1792224"/>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autism@cahs-acss.ca"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
          <p:cNvSpPr txBox="1">
            <a:spLocks noGrp="1"/>
          </p:cNvSpPr>
          <p:nvPr>
            <p:ph type="ctrTitle"/>
          </p:nvPr>
        </p:nvSpPr>
        <p:spPr>
          <a:xfrm>
            <a:off x="822959" y="2261474"/>
            <a:ext cx="7680205" cy="206363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262626"/>
              </a:buClr>
              <a:buSzPts val="6000"/>
              <a:buFont typeface="Calibri"/>
              <a:buNone/>
            </a:pPr>
            <a:r>
              <a:rPr lang="en-CA" sz="6000"/>
              <a:t>Community </a:t>
            </a:r>
            <a:r>
              <a:rPr lang="en-CA" sz="60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Con</a:t>
            </a:r>
            <a:r>
              <a:rPr lang="en-CA" sz="6000"/>
              <a:t>versation on Autism</a:t>
            </a:r>
            <a:endParaRPr/>
          </a:p>
        </p:txBody>
      </p:sp>
      <p:sp>
        <p:nvSpPr>
          <p:cNvPr id="101" name="Google Shape;101;p1"/>
          <p:cNvSpPr txBox="1">
            <a:spLocks noGrp="1"/>
          </p:cNvSpPr>
          <p:nvPr>
            <p:ph type="subTitle" idx="1"/>
          </p:nvPr>
        </p:nvSpPr>
        <p:spPr>
          <a:xfrm>
            <a:off x="825038" y="4455620"/>
            <a:ext cx="7543800" cy="11430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2"/>
              </a:buClr>
              <a:buSzPts val="2400"/>
              <a:buNone/>
            </a:pPr>
            <a:r>
              <a:rPr lang="en-CA" dirty="0"/>
              <a:t>WELCOME AND THANK YOU FOR JOINING US </a:t>
            </a:r>
            <a:endParaRPr dirty="0"/>
          </a:p>
          <a:p>
            <a:pPr marL="0" lvl="0" indent="0" algn="l" rtl="0">
              <a:lnSpc>
                <a:spcPct val="90000"/>
              </a:lnSpc>
              <a:spcBef>
                <a:spcPts val="1400"/>
              </a:spcBef>
              <a:spcAft>
                <a:spcPts val="0"/>
              </a:spcAft>
              <a:buClr>
                <a:schemeClr val="dk2"/>
              </a:buClr>
              <a:buSzPts val="2400"/>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1"/>
          <p:cNvSpPr txBox="1">
            <a:spLocks noGrp="1"/>
          </p:cNvSpPr>
          <p:nvPr>
            <p:ph type="title"/>
          </p:nvPr>
        </p:nvSpPr>
        <p:spPr>
          <a:xfrm>
            <a:off x="1270112" y="241126"/>
            <a:ext cx="7096648" cy="1496236"/>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400"/>
              <a:buFont typeface="Calibri"/>
              <a:buNone/>
            </a:pPr>
            <a:r>
              <a:rPr lang="en-CA" sz="4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3"/>
                  </a:ext>
                </a:extLst>
              </a:rPr>
              <a:t>What comes next?</a:t>
            </a:r>
            <a:endParaRPr dirty="0"/>
          </a:p>
        </p:txBody>
      </p:sp>
      <p:sp>
        <p:nvSpPr>
          <p:cNvPr id="179" name="Google Shape;179;p11"/>
          <p:cNvSpPr txBox="1">
            <a:spLocks noGrp="1"/>
          </p:cNvSpPr>
          <p:nvPr>
            <p:ph type="body" idx="1"/>
          </p:nvPr>
        </p:nvSpPr>
        <p:spPr>
          <a:xfrm>
            <a:off x="583096" y="1845735"/>
            <a:ext cx="7783664" cy="4023360"/>
          </a:xfrm>
          <a:prstGeom prst="rect">
            <a:avLst/>
          </a:prstGeom>
          <a:noFill/>
          <a:ln>
            <a:noFill/>
          </a:ln>
        </p:spPr>
        <p:txBody>
          <a:bodyPr spcFirstLastPara="1" wrap="square" lIns="0" tIns="45700" rIns="0" bIns="45700" anchor="t" anchorCtr="0">
            <a:noAutofit/>
          </a:bodyPr>
          <a:lstStyle/>
          <a:p>
            <a:pPr marL="91440" lvl="0" indent="-127000" algn="l" rtl="0">
              <a:lnSpc>
                <a:spcPct val="90000"/>
              </a:lnSpc>
              <a:spcBef>
                <a:spcPts val="1400"/>
              </a:spcBef>
              <a:spcAft>
                <a:spcPts val="0"/>
              </a:spcAft>
              <a:buClr>
                <a:srgbClr val="3F3F3F"/>
              </a:buClr>
              <a:buSzPts val="2000"/>
              <a:buFont typeface="Arial"/>
              <a:buChar char="•"/>
            </a:pPr>
            <a:r>
              <a:rPr lang="en-CA" sz="2400" dirty="0"/>
              <a:t>The team is </a:t>
            </a:r>
            <a:r>
              <a:rPr lang="en-CA"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4"/>
                  </a:ext>
                </a:extLst>
              </a:rPr>
              <a:t>saving</a:t>
            </a:r>
            <a:r>
              <a:rPr lang="en-CA" sz="2400" dirty="0"/>
              <a:t> all the notes, feedback and the chats from today’s conversation.  </a:t>
            </a:r>
            <a:endParaRPr sz="2400" dirty="0"/>
          </a:p>
          <a:p>
            <a:pPr marL="91440" lvl="0" indent="-127000" algn="l" rtl="0">
              <a:lnSpc>
                <a:spcPct val="90000"/>
              </a:lnSpc>
              <a:spcBef>
                <a:spcPts val="1400"/>
              </a:spcBef>
              <a:spcAft>
                <a:spcPts val="0"/>
              </a:spcAft>
              <a:buClr>
                <a:srgbClr val="3F3F3F"/>
              </a:buClr>
              <a:buSzPts val="2000"/>
              <a:buFont typeface="Arial"/>
              <a:buChar char="•"/>
            </a:pPr>
            <a:r>
              <a:rPr lang="en-CA" sz="2400" dirty="0"/>
              <a:t>You can provide additional input to CAHS in the online Engagement Hub (open until May 31).</a:t>
            </a:r>
            <a:endParaRPr sz="2400" dirty="0"/>
          </a:p>
          <a:p>
            <a:pPr marL="91440" lvl="0" indent="-127000" algn="l" rtl="0">
              <a:lnSpc>
                <a:spcPct val="90000"/>
              </a:lnSpc>
              <a:spcBef>
                <a:spcPts val="1400"/>
              </a:spcBef>
              <a:spcAft>
                <a:spcPts val="0"/>
              </a:spcAft>
              <a:buClr>
                <a:srgbClr val="3F3F3F"/>
              </a:buClr>
              <a:buSzPts val="2000"/>
              <a:buFont typeface="Arial"/>
              <a:buChar char="•"/>
            </a:pPr>
            <a:r>
              <a:rPr lang="en-CA" sz="2400" dirty="0"/>
              <a:t>You can also provide feedback on today’s session through a short survey. </a:t>
            </a:r>
          </a:p>
          <a:p>
            <a:pPr marL="91440" lvl="0" indent="-127000" algn="l" rtl="0">
              <a:lnSpc>
                <a:spcPct val="90000"/>
              </a:lnSpc>
              <a:spcBef>
                <a:spcPts val="1400"/>
              </a:spcBef>
              <a:spcAft>
                <a:spcPts val="0"/>
              </a:spcAft>
              <a:buClr>
                <a:srgbClr val="3F3F3F"/>
              </a:buClr>
              <a:buSzPts val="2000"/>
              <a:buFont typeface="Arial"/>
              <a:buChar char="•"/>
            </a:pPr>
            <a:r>
              <a:rPr lang="en-CA" sz="2400" dirty="0"/>
              <a:t>Over the summer, the team will organize additional conversations to review early findings.  </a:t>
            </a:r>
            <a:endParaRPr sz="2400" dirty="0"/>
          </a:p>
          <a:p>
            <a:pPr marL="91440" lvl="0" indent="-127000" algn="l" rtl="0">
              <a:lnSpc>
                <a:spcPct val="90000"/>
              </a:lnSpc>
              <a:spcBef>
                <a:spcPts val="1400"/>
              </a:spcBef>
              <a:spcAft>
                <a:spcPts val="0"/>
              </a:spcAft>
              <a:buClr>
                <a:srgbClr val="3F3F3F"/>
              </a:buClr>
              <a:buSzPts val="2000"/>
              <a:buFont typeface="Arial"/>
              <a:buChar char="•"/>
            </a:pPr>
            <a:r>
              <a:rPr lang="en-CA" sz="2400" dirty="0"/>
              <a:t>The final assessment on autism will be shared with policy makers and the public in early</a:t>
            </a:r>
            <a:r>
              <a:rPr lang="en-CA"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5"/>
                  </a:ext>
                </a:extLst>
              </a:rPr>
              <a:t> </a:t>
            </a:r>
            <a:r>
              <a:rPr lang="en-CA" sz="2400" dirty="0"/>
              <a:t>2022.</a:t>
            </a:r>
            <a:endParaRP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6" name="Google Shape;186;p12"/>
          <p:cNvSpPr txBox="1">
            <a:spLocks noGrp="1"/>
          </p:cNvSpPr>
          <p:nvPr>
            <p:ph type="body" idx="1"/>
          </p:nvPr>
        </p:nvSpPr>
        <p:spPr>
          <a:xfrm>
            <a:off x="3403324" y="1648390"/>
            <a:ext cx="5397776" cy="3575436"/>
          </a:xfrm>
          <a:prstGeom prst="rect">
            <a:avLst/>
          </a:prstGeom>
          <a:noFill/>
          <a:ln>
            <a:noFill/>
          </a:ln>
        </p:spPr>
        <p:txBody>
          <a:bodyPr spcFirstLastPara="1" wrap="square" lIns="0" tIns="45700" rIns="0" bIns="45700" anchor="t" anchorCtr="0">
            <a:noAutofit/>
          </a:bodyPr>
          <a:lstStyle/>
          <a:p>
            <a:pPr marL="91440" lvl="0" indent="-457200" algn="l" rtl="0">
              <a:lnSpc>
                <a:spcPct val="90000"/>
              </a:lnSpc>
              <a:spcBef>
                <a:spcPts val="0"/>
              </a:spcBef>
              <a:spcAft>
                <a:spcPts val="0"/>
              </a:spcAft>
              <a:buClr>
                <a:srgbClr val="3F3F3F"/>
              </a:buClr>
              <a:buSzPts val="7200"/>
              <a:buChar char=" "/>
            </a:pPr>
            <a:r>
              <a:rPr lang="en-CA" sz="7200" dirty="0"/>
              <a:t>Thank you!</a:t>
            </a:r>
          </a:p>
          <a:p>
            <a:pPr marL="91440" lvl="0" indent="-457200" algn="l" rtl="0">
              <a:lnSpc>
                <a:spcPct val="90000"/>
              </a:lnSpc>
              <a:spcBef>
                <a:spcPts val="0"/>
              </a:spcBef>
              <a:spcAft>
                <a:spcPts val="0"/>
              </a:spcAft>
              <a:buClr>
                <a:srgbClr val="3F3F3F"/>
              </a:buClr>
              <a:buSzPts val="7200"/>
              <a:buChar char=" "/>
            </a:pPr>
            <a:endParaRPr lang="en-CA" sz="7200" dirty="0"/>
          </a:p>
          <a:p>
            <a:pPr marL="0" lvl="0" indent="0" algn="l" rtl="0">
              <a:lnSpc>
                <a:spcPct val="90000"/>
              </a:lnSpc>
              <a:spcBef>
                <a:spcPts val="0"/>
              </a:spcBef>
              <a:spcAft>
                <a:spcPts val="0"/>
              </a:spcAft>
              <a:buClr>
                <a:srgbClr val="3F3F3F"/>
              </a:buClr>
              <a:buSzPts val="7200"/>
              <a:buNone/>
            </a:pPr>
            <a:r>
              <a:rPr lang="en-CA" sz="2400" dirty="0"/>
              <a:t>Please contact the Canadian Academy of Health Sciences at </a:t>
            </a:r>
            <a:r>
              <a:rPr lang="en-CA" sz="2400" u="sng" dirty="0">
                <a:hlinkClick r:id="rId3"/>
              </a:rPr>
              <a:t>autism@cahs-acss.ca</a:t>
            </a:r>
            <a:r>
              <a:rPr lang="en-CA" sz="2400" dirty="0"/>
              <a:t> if you have questions.</a:t>
            </a:r>
            <a:endParaRPr sz="2400"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D809E-8D49-5F41-8017-0FEB32A66701}"/>
              </a:ext>
            </a:extLst>
          </p:cNvPr>
          <p:cNvSpPr>
            <a:spLocks noGrp="1"/>
          </p:cNvSpPr>
          <p:nvPr>
            <p:ph type="title"/>
          </p:nvPr>
        </p:nvSpPr>
        <p:spPr/>
        <p:txBody>
          <a:bodyPr/>
          <a:lstStyle/>
          <a:p>
            <a:r>
              <a:rPr lang="en-US" dirty="0"/>
              <a:t>Setting your name</a:t>
            </a:r>
          </a:p>
        </p:txBody>
      </p:sp>
      <p:sp>
        <p:nvSpPr>
          <p:cNvPr id="3" name="Text Placeholder 2">
            <a:extLst>
              <a:ext uri="{FF2B5EF4-FFF2-40B4-BE49-F238E27FC236}">
                <a16:creationId xmlns:a16="http://schemas.microsoft.com/office/drawing/2014/main" id="{6E8B5A35-623C-0544-806D-5B1CE46B0C7D}"/>
              </a:ext>
            </a:extLst>
          </p:cNvPr>
          <p:cNvSpPr>
            <a:spLocks noGrp="1"/>
          </p:cNvSpPr>
          <p:nvPr>
            <p:ph type="body" idx="1"/>
          </p:nvPr>
        </p:nvSpPr>
        <p:spPr>
          <a:xfrm>
            <a:off x="822960" y="2009020"/>
            <a:ext cx="7543800" cy="4023360"/>
          </a:xfrm>
        </p:spPr>
        <p:txBody>
          <a:bodyPr/>
          <a:lstStyle/>
          <a:p>
            <a:pPr marL="91440" indent="-127000">
              <a:buSzPts val="2000"/>
              <a:buFont typeface="Arial"/>
              <a:buChar char="•"/>
            </a:pPr>
            <a:r>
              <a:rPr lang="en-US"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Please make sure that your screen name matches the name you registered with</a:t>
            </a:r>
          </a:p>
          <a:p>
            <a:pPr marL="91440" indent="-127000">
              <a:buSzPts val="2000"/>
              <a:buFont typeface="Arial"/>
              <a:buChar char="•"/>
            </a:pPr>
            <a:r>
              <a:rPr lang="en-US"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To change your screen name, please: </a:t>
            </a:r>
          </a:p>
          <a:p>
            <a:pPr marL="548640" lvl="1" indent="-127000">
              <a:buSzPts val="2000"/>
              <a:buFont typeface="Arial"/>
              <a:buChar char="•"/>
            </a:pPr>
            <a:r>
              <a:rPr lang="en-US"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Hover over your video image</a:t>
            </a:r>
          </a:p>
          <a:p>
            <a:pPr marL="548640" lvl="1" indent="-127000">
              <a:buSzPts val="2000"/>
              <a:buFont typeface="Arial"/>
              <a:buChar char="•"/>
            </a:pPr>
            <a:r>
              <a:rPr lang="en-US"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Click on the three dots (…)</a:t>
            </a:r>
          </a:p>
          <a:p>
            <a:pPr marL="548640" lvl="1" indent="-127000">
              <a:buSzPts val="2000"/>
              <a:buFont typeface="Arial"/>
              <a:buChar char="•"/>
            </a:pPr>
            <a:r>
              <a:rPr lang="en-US"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Click on “Rename” </a:t>
            </a:r>
          </a:p>
          <a:p>
            <a:pPr marL="548640" lvl="1" indent="-127000">
              <a:buSzPts val="2000"/>
              <a:buFont typeface="Arial"/>
              <a:buChar char="•"/>
            </a:pPr>
            <a:r>
              <a:rPr lang="en-US"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Edit your name to include your first and last name</a:t>
            </a:r>
            <a:endParaRPr lang="en-US"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p:txBody>
      </p:sp>
    </p:spTree>
    <p:extLst>
      <p:ext uri="{BB962C8B-B14F-4D97-AF65-F5344CB8AC3E}">
        <p14:creationId xmlns:p14="http://schemas.microsoft.com/office/powerpoint/2010/main" val="3881829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
          <p:cNvSpPr txBox="1">
            <a:spLocks noGrp="1"/>
          </p:cNvSpPr>
          <p:nvPr>
            <p:ph type="title"/>
          </p:nvPr>
        </p:nvSpPr>
        <p:spPr>
          <a:xfrm>
            <a:off x="1270112" y="241126"/>
            <a:ext cx="7096648" cy="1496236"/>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CA" dirty="0"/>
              <a:t>Land acknowledgement</a:t>
            </a:r>
            <a:endParaRPr dirty="0"/>
          </a:p>
        </p:txBody>
      </p:sp>
      <p:sp>
        <p:nvSpPr>
          <p:cNvPr id="108" name="Google Shape;108;p2"/>
          <p:cNvSpPr txBox="1">
            <a:spLocks noGrp="1"/>
          </p:cNvSpPr>
          <p:nvPr>
            <p:ph type="body" idx="1"/>
          </p:nvPr>
        </p:nvSpPr>
        <p:spPr>
          <a:xfrm>
            <a:off x="822960" y="2502076"/>
            <a:ext cx="7543800" cy="4023360"/>
          </a:xfrm>
          <a:prstGeom prst="rect">
            <a:avLst/>
          </a:prstGeom>
          <a:noFill/>
          <a:ln>
            <a:noFill/>
          </a:ln>
        </p:spPr>
        <p:txBody>
          <a:bodyPr spcFirstLastPara="1" wrap="square" lIns="0" tIns="45700" rIns="0" bIns="45700" anchor="t" anchorCtr="0">
            <a:noAutofit/>
          </a:bodyPr>
          <a:lstStyle/>
          <a:p>
            <a:pPr marL="91440" lvl="0" indent="-88900" algn="l" rtl="0">
              <a:lnSpc>
                <a:spcPct val="90000"/>
              </a:lnSpc>
              <a:spcBef>
                <a:spcPts val="0"/>
              </a:spcBef>
              <a:spcAft>
                <a:spcPts val="0"/>
              </a:spcAft>
              <a:buClr>
                <a:srgbClr val="3F3F3F"/>
              </a:buClr>
              <a:buSzPts val="1400"/>
              <a:buChar char=" "/>
            </a:pPr>
            <a:endParaRPr sz="2050" dirty="0">
              <a:solidFill>
                <a:srgbClr val="1D2228"/>
              </a:solidFill>
              <a:highlight>
                <a:srgbClr val="FFFFFF"/>
              </a:highlight>
            </a:endParaRPr>
          </a:p>
          <a:p>
            <a:pPr marL="91440" lvl="0" indent="-88900" algn="l" rtl="0">
              <a:lnSpc>
                <a:spcPct val="90000"/>
              </a:lnSpc>
              <a:spcBef>
                <a:spcPts val="0"/>
              </a:spcBef>
              <a:spcAft>
                <a:spcPts val="0"/>
              </a:spcAft>
              <a:buClr>
                <a:srgbClr val="3F3F3F"/>
              </a:buClr>
              <a:buSzPts val="1400"/>
              <a:buChar char=" "/>
            </a:pPr>
            <a:r>
              <a:rPr lang="en-CA" sz="2800" dirty="0">
                <a:solidFill>
                  <a:srgbClr val="1D2228"/>
                </a:solidFill>
                <a:highlight>
                  <a:srgbClr val="FFFFFF"/>
                </a:highlight>
              </a:rPr>
              <a:t>The Canadian Academy of Health Sciences autism assessment project members are situated across the traditional, and in many cases unceded, territories of First Nation, Inuit, and Métis peoples from coast to coast to coast. </a:t>
            </a:r>
          </a:p>
          <a:p>
            <a:pPr marL="91440" lvl="0" indent="-88900" algn="l" rtl="0">
              <a:lnSpc>
                <a:spcPct val="90000"/>
              </a:lnSpc>
              <a:spcBef>
                <a:spcPts val="0"/>
              </a:spcBef>
              <a:spcAft>
                <a:spcPts val="0"/>
              </a:spcAft>
              <a:buClr>
                <a:srgbClr val="3F3F3F"/>
              </a:buClr>
              <a:buSzPts val="1400"/>
              <a:buChar char=" "/>
            </a:pPr>
            <a:endParaRPr lang="en-CA" sz="2050" dirty="0">
              <a:solidFill>
                <a:srgbClr val="1D2228"/>
              </a:solidFill>
              <a:highlight>
                <a:srgbClr val="FFFFFF"/>
              </a:highlight>
            </a:endParaRPr>
          </a:p>
          <a:p>
            <a:pPr marL="91440" lvl="0" indent="-88900" algn="l" rtl="0">
              <a:lnSpc>
                <a:spcPct val="90000"/>
              </a:lnSpc>
              <a:spcBef>
                <a:spcPts val="0"/>
              </a:spcBef>
              <a:spcAft>
                <a:spcPts val="0"/>
              </a:spcAft>
              <a:buClr>
                <a:srgbClr val="3F3F3F"/>
              </a:buClr>
              <a:buSzPts val="1400"/>
              <a:buChar char=" "/>
            </a:pPr>
            <a:br>
              <a:rPr lang="en-CA" sz="1550" dirty="0">
                <a:solidFill>
                  <a:srgbClr val="1D2228"/>
                </a:solidFill>
                <a:highlight>
                  <a:srgbClr val="FFFFFF"/>
                </a:highlight>
              </a:rPr>
            </a:br>
            <a:endParaRPr sz="1550" dirty="0">
              <a:solidFill>
                <a:srgbClr val="1D2228"/>
              </a:solidFill>
              <a:highlight>
                <a:srgbClr val="FFFFFF"/>
              </a:highlight>
              <a:latin typeface="Arial"/>
              <a:ea typeface="Arial"/>
              <a:cs typeface="Arial"/>
              <a:sym typeface="Arial"/>
            </a:endParaRPr>
          </a:p>
          <a:p>
            <a:pPr marL="91440" lvl="0" indent="-88900" algn="l" rtl="0">
              <a:lnSpc>
                <a:spcPct val="90000"/>
              </a:lnSpc>
              <a:spcBef>
                <a:spcPts val="0"/>
              </a:spcBef>
              <a:spcAft>
                <a:spcPts val="0"/>
              </a:spcAft>
              <a:buClr>
                <a:srgbClr val="3F3F3F"/>
              </a:buClr>
              <a:buSzPts val="1400"/>
              <a:buChar char=" "/>
            </a:pPr>
            <a:endParaRPr sz="1550" dirty="0">
              <a:solidFill>
                <a:srgbClr val="1D2228"/>
              </a:solidFill>
              <a:highlight>
                <a:srgbClr val="FFFFFF"/>
              </a:highlight>
            </a:endParaRPr>
          </a:p>
          <a:p>
            <a:pPr marL="91440" lvl="0" indent="-88900" algn="l" rtl="0">
              <a:lnSpc>
                <a:spcPct val="90000"/>
              </a:lnSpc>
              <a:spcBef>
                <a:spcPts val="0"/>
              </a:spcBef>
              <a:spcAft>
                <a:spcPts val="0"/>
              </a:spcAft>
              <a:buClr>
                <a:srgbClr val="3F3F3F"/>
              </a:buClr>
              <a:buSzPts val="1400"/>
              <a:buChar char=" "/>
            </a:pPr>
            <a:br>
              <a:rPr lang="en-CA" sz="1550" dirty="0">
                <a:solidFill>
                  <a:srgbClr val="1D2228"/>
                </a:solidFill>
                <a:highlight>
                  <a:srgbClr val="FFFFFF"/>
                </a:highlight>
              </a:rPr>
            </a:br>
            <a:endParaRPr sz="1550" dirty="0">
              <a:solidFill>
                <a:srgbClr val="1D2228"/>
              </a:solidFill>
              <a:highlight>
                <a:srgbClr val="FFFFFF"/>
              </a:highlight>
              <a:latin typeface="Arial"/>
              <a:ea typeface="Arial"/>
              <a:cs typeface="Arial"/>
              <a:sym typeface="Arial"/>
            </a:endParaRPr>
          </a:p>
          <a:p>
            <a:pPr marL="91440" lvl="0" indent="-114300" algn="l" rtl="0">
              <a:lnSpc>
                <a:spcPct val="90000"/>
              </a:lnSpc>
              <a:spcBef>
                <a:spcPts val="0"/>
              </a:spcBef>
              <a:spcAft>
                <a:spcPts val="0"/>
              </a:spcAft>
              <a:buSzPts val="1800"/>
              <a:buChar char=" "/>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7"/>
          <p:cNvSpPr txBox="1">
            <a:spLocks noGrp="1"/>
          </p:cNvSpPr>
          <p:nvPr>
            <p:ph type="title"/>
          </p:nvPr>
        </p:nvSpPr>
        <p:spPr>
          <a:xfrm>
            <a:off x="1270112" y="241126"/>
            <a:ext cx="7096648" cy="1496236"/>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CA" dirty="0"/>
              <a:t>Today’s agenda</a:t>
            </a:r>
            <a:endParaRPr dirty="0"/>
          </a:p>
        </p:txBody>
      </p:sp>
      <p:sp>
        <p:nvSpPr>
          <p:cNvPr id="151" name="Google Shape;151;p7"/>
          <p:cNvSpPr txBox="1">
            <a:spLocks noGrp="1"/>
          </p:cNvSpPr>
          <p:nvPr>
            <p:ph type="body" idx="1"/>
          </p:nvPr>
        </p:nvSpPr>
        <p:spPr>
          <a:xfrm>
            <a:off x="800100" y="2057770"/>
            <a:ext cx="7543800" cy="4023360"/>
          </a:xfrm>
          <a:prstGeom prst="rect">
            <a:avLst/>
          </a:prstGeom>
          <a:noFill/>
          <a:ln>
            <a:noFill/>
          </a:ln>
        </p:spPr>
        <p:txBody>
          <a:bodyPr spcFirstLastPara="1" wrap="square" lIns="0" tIns="45700" rIns="0" bIns="45700" anchor="t" anchorCtr="0">
            <a:noAutofit/>
          </a:bodyPr>
          <a:lstStyle/>
          <a:p>
            <a:pPr marL="0" lvl="0" indent="0" algn="l" rtl="0">
              <a:lnSpc>
                <a:spcPct val="90000"/>
              </a:lnSpc>
              <a:spcBef>
                <a:spcPts val="0"/>
              </a:spcBef>
              <a:spcAft>
                <a:spcPts val="0"/>
              </a:spcAft>
              <a:buClr>
                <a:srgbClr val="3F3F3F"/>
              </a:buClr>
              <a:buSzPts val="2000"/>
              <a:buNone/>
            </a:pPr>
            <a:r>
              <a:rPr lang="en-CA" sz="2400" b="1"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1. </a:t>
            </a:r>
            <a:r>
              <a:rPr lang="en-CA"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Welcome and Introduction </a:t>
            </a:r>
            <a:br>
              <a:rPr lang="en-CA"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br>
            <a:endParaRPr lang="en-CA"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endParaRPr>
          </a:p>
          <a:p>
            <a:pPr marL="91440" lvl="0" indent="-127000" algn="l" rtl="0">
              <a:lnSpc>
                <a:spcPct val="90000"/>
              </a:lnSpc>
              <a:spcBef>
                <a:spcPts val="0"/>
              </a:spcBef>
              <a:spcAft>
                <a:spcPts val="0"/>
              </a:spcAft>
              <a:buClr>
                <a:srgbClr val="3F3F3F"/>
              </a:buClr>
              <a:buSzPts val="2000"/>
              <a:buChar char=" "/>
            </a:pPr>
            <a:endParaRPr lang="en-CA" sz="8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endParaRPr>
          </a:p>
          <a:p>
            <a:pPr marL="0" lvl="0" indent="0" algn="l" rtl="0">
              <a:lnSpc>
                <a:spcPct val="90000"/>
              </a:lnSpc>
              <a:spcBef>
                <a:spcPts val="0"/>
              </a:spcBef>
              <a:spcAft>
                <a:spcPts val="0"/>
              </a:spcAft>
              <a:buClr>
                <a:srgbClr val="3F3F3F"/>
              </a:buClr>
              <a:buSzPts val="2000"/>
              <a:buNone/>
            </a:pPr>
            <a:r>
              <a:rPr lang="en-CA" sz="2400" b="1"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2. </a:t>
            </a:r>
            <a:r>
              <a:rPr lang="en-CA"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Small group breakouts </a:t>
            </a:r>
            <a:r>
              <a:rPr lang="en-CA" sz="2400" dirty="0"/>
              <a:t>to provide input on two key questions:</a:t>
            </a:r>
          </a:p>
          <a:p>
            <a:pPr marL="0" lvl="0" indent="0" algn="l" rtl="0">
              <a:lnSpc>
                <a:spcPct val="90000"/>
              </a:lnSpc>
              <a:spcBef>
                <a:spcPts val="0"/>
              </a:spcBef>
              <a:spcAft>
                <a:spcPts val="0"/>
              </a:spcAft>
              <a:buClr>
                <a:srgbClr val="3F3F3F"/>
              </a:buClr>
              <a:buSzPts val="2000"/>
              <a:buNone/>
            </a:pPr>
            <a:endParaRPr lang="en-CA" sz="2400" b="1" dirty="0">
              <a:latin typeface="Calibri"/>
              <a:ea typeface="Calibri"/>
              <a:cs typeface="Calibri"/>
              <a:sym typeface="Calibri"/>
            </a:endParaRPr>
          </a:p>
          <a:p>
            <a:pPr marL="342900">
              <a:spcBef>
                <a:spcPts val="0"/>
              </a:spcBef>
              <a:buSzPts val="2000"/>
              <a:buFont typeface="Arial" panose="020B0604020202020204" pitchFamily="34" charset="0"/>
              <a:buChar char="•"/>
            </a:pPr>
            <a:r>
              <a:rPr lang="en-CA" sz="2400" b="1" dirty="0">
                <a:latin typeface="Calibri"/>
                <a:ea typeface="Calibri"/>
                <a:cs typeface="Calibri"/>
                <a:sym typeface="Calibri"/>
              </a:rPr>
              <a:t>How can services and programs better meet the needs of Autistic people? </a:t>
            </a:r>
            <a:endParaRPr lang="en-CA" sz="2400" b="1" dirty="0"/>
          </a:p>
          <a:p>
            <a:pPr marL="342900">
              <a:spcBef>
                <a:spcPts val="0"/>
              </a:spcBef>
              <a:buSzPts val="2000"/>
              <a:buFont typeface="Arial" panose="020B0604020202020204" pitchFamily="34" charset="0"/>
              <a:buChar char="•"/>
            </a:pPr>
            <a:endParaRPr lang="en-CA" sz="800" b="1" dirty="0"/>
          </a:p>
          <a:p>
            <a:pPr marL="342900">
              <a:spcBef>
                <a:spcPts val="0"/>
              </a:spcBef>
              <a:buSzPts val="2000"/>
              <a:buFont typeface="Arial" panose="020B0604020202020204" pitchFamily="34" charset="0"/>
              <a:buChar char="•"/>
            </a:pPr>
            <a:r>
              <a:rPr lang="en-CA" sz="2400" b="1" dirty="0">
                <a:latin typeface="Calibri"/>
                <a:ea typeface="Calibri"/>
                <a:cs typeface="Calibri"/>
                <a:sym typeface="Calibri"/>
              </a:rPr>
              <a:t>How can we promote inclusion of Autistic people?</a:t>
            </a:r>
            <a:br>
              <a:rPr lang="en-CA" sz="2400" b="1" dirty="0">
                <a:latin typeface="Calibri"/>
                <a:ea typeface="Calibri"/>
                <a:cs typeface="Calibri"/>
                <a:sym typeface="Calibri"/>
              </a:rPr>
            </a:br>
            <a:endParaRPr lang="en-CA" sz="2400" b="1" dirty="0">
              <a:latin typeface="Calibri"/>
              <a:ea typeface="Calibri"/>
              <a:cs typeface="Calibri"/>
              <a:sym typeface="Calibri"/>
            </a:endParaRPr>
          </a:p>
          <a:p>
            <a:pPr marL="0" lvl="0" indent="0" algn="l" rtl="0">
              <a:lnSpc>
                <a:spcPct val="90000"/>
              </a:lnSpc>
              <a:spcBef>
                <a:spcPts val="1400"/>
              </a:spcBef>
              <a:spcAft>
                <a:spcPts val="0"/>
              </a:spcAft>
              <a:buClr>
                <a:srgbClr val="3F3F3F"/>
              </a:buClr>
              <a:buSzPts val="2000"/>
              <a:buNone/>
            </a:pPr>
            <a:r>
              <a:rPr lang="en-CA" sz="2400" b="1" dirty="0"/>
              <a:t>3. </a:t>
            </a:r>
            <a:r>
              <a:rPr lang="en-CA" sz="2400" dirty="0"/>
              <a:t>Closing comments and further ways to provide input</a:t>
            </a:r>
          </a:p>
          <a:p>
            <a:pPr marL="91440" lvl="0" indent="0" algn="l" rtl="0">
              <a:lnSpc>
                <a:spcPct val="90000"/>
              </a:lnSpc>
              <a:spcBef>
                <a:spcPts val="1400"/>
              </a:spcBef>
              <a:spcAft>
                <a:spcPts val="0"/>
              </a:spcAft>
              <a:buClr>
                <a:srgbClr val="3F3F3F"/>
              </a:buClr>
              <a:buSzPts val="2000"/>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4"/>
          <p:cNvSpPr txBox="1">
            <a:spLocks noGrp="1"/>
          </p:cNvSpPr>
          <p:nvPr>
            <p:ph type="title"/>
          </p:nvPr>
        </p:nvSpPr>
        <p:spPr>
          <a:xfrm>
            <a:off x="1270112" y="241126"/>
            <a:ext cx="7096648" cy="1496236"/>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CA" dirty="0"/>
              <a:t>Assessment on Autism</a:t>
            </a:r>
            <a:endParaRPr dirty="0"/>
          </a:p>
        </p:txBody>
      </p:sp>
      <p:sp>
        <p:nvSpPr>
          <p:cNvPr id="122" name="Google Shape;122;p4"/>
          <p:cNvSpPr txBox="1">
            <a:spLocks noGrp="1"/>
          </p:cNvSpPr>
          <p:nvPr>
            <p:ph type="body" idx="1"/>
          </p:nvPr>
        </p:nvSpPr>
        <p:spPr>
          <a:xfrm>
            <a:off x="822960" y="1845734"/>
            <a:ext cx="7543800" cy="4023360"/>
          </a:xfrm>
          <a:prstGeom prst="rect">
            <a:avLst/>
          </a:prstGeom>
          <a:noFill/>
          <a:ln>
            <a:noFill/>
          </a:ln>
        </p:spPr>
        <p:txBody>
          <a:bodyPr spcFirstLastPara="1" wrap="square" lIns="0" tIns="45700" rIns="0" bIns="45700" anchor="t" anchorCtr="0">
            <a:noAutofit/>
          </a:bodyPr>
          <a:lstStyle/>
          <a:p>
            <a:pPr marL="91440" lvl="0" indent="0" algn="l" rtl="0">
              <a:spcBef>
                <a:spcPts val="0"/>
              </a:spcBef>
              <a:spcAft>
                <a:spcPts val="0"/>
              </a:spcAft>
              <a:buNone/>
            </a:pPr>
            <a:endParaRPr dirty="0"/>
          </a:p>
          <a:p>
            <a:pPr marL="91440" lvl="0" indent="-127000" algn="l" rtl="0">
              <a:spcBef>
                <a:spcPts val="0"/>
              </a:spcBef>
              <a:spcAft>
                <a:spcPts val="0"/>
              </a:spcAft>
              <a:buSzPts val="2000"/>
              <a:buFont typeface="Arial"/>
              <a:buChar char="•"/>
            </a:pPr>
            <a:r>
              <a:rPr lang="en-CA"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The Canadian government selected the Canadian Academy of Health Sciences to do an assessment on autism. </a:t>
            </a:r>
            <a:endParaRPr sz="2400" dirty="0"/>
          </a:p>
          <a:p>
            <a:pPr marL="91440" lvl="0" indent="-127000" algn="l" rtl="0">
              <a:spcBef>
                <a:spcPts val="1400"/>
              </a:spcBef>
              <a:spcAft>
                <a:spcPts val="0"/>
              </a:spcAft>
              <a:buSzPts val="2000"/>
              <a:buFont typeface="Arial"/>
              <a:buChar char="•"/>
            </a:pPr>
            <a:r>
              <a:rPr lang="en-CA" sz="2400" dirty="0"/>
              <a:t> It will inform policy makers as they consider how to develop a National Autism Strategy. </a:t>
            </a:r>
            <a:endParaRPr sz="2400" dirty="0"/>
          </a:p>
          <a:p>
            <a:pPr marL="91440" lvl="0" indent="-127000" algn="l" rtl="0">
              <a:spcBef>
                <a:spcPts val="1400"/>
              </a:spcBef>
              <a:spcAft>
                <a:spcPts val="0"/>
              </a:spcAft>
              <a:buSzPts val="2000"/>
              <a:buFont typeface="Arial"/>
              <a:buChar char="•"/>
            </a:pPr>
            <a:r>
              <a:rPr lang="en-CA" sz="2400" dirty="0"/>
              <a:t> This assessment is examining scientific information, and also informed by a public engagement process.</a:t>
            </a:r>
            <a:endParaRPr sz="2400" dirty="0">
              <a:solidFill>
                <a:schemeClr val="dk1"/>
              </a:solidFill>
              <a:latin typeface="Arial"/>
              <a:ea typeface="Arial"/>
              <a:cs typeface="Arial"/>
              <a:sym typeface="Arial"/>
            </a:endParaRPr>
          </a:p>
          <a:p>
            <a:pPr marL="91440" lvl="0" indent="-127000" algn="l" rtl="0">
              <a:spcBef>
                <a:spcPts val="1400"/>
              </a:spcBef>
              <a:spcAft>
                <a:spcPts val="0"/>
              </a:spcAft>
              <a:buSzPts val="2000"/>
              <a:buFont typeface="Arial"/>
              <a:buChar char="•"/>
            </a:pPr>
            <a:r>
              <a:rPr lang="en-CA" sz="2400" b="1" dirty="0"/>
              <a:t> Input from Autistic people, family members, and others who support them is an important part of this assessment.</a:t>
            </a:r>
            <a:endParaRPr sz="2400" dirty="0"/>
          </a:p>
          <a:p>
            <a:pPr marL="91440" lvl="0" indent="0" algn="l" rtl="0">
              <a:lnSpc>
                <a:spcPct val="90000"/>
              </a:lnSpc>
              <a:spcBef>
                <a:spcPts val="1400"/>
              </a:spcBef>
              <a:spcAft>
                <a:spcPts val="0"/>
              </a:spcAft>
              <a:buClr>
                <a:srgbClr val="3F3F3F"/>
              </a:buClr>
              <a:buSzPts val="2000"/>
              <a:buFont typeface="Arial"/>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cf23cb64d1_3_0"/>
          <p:cNvSpPr txBox="1">
            <a:spLocks noGrp="1"/>
          </p:cNvSpPr>
          <p:nvPr>
            <p:ph type="title"/>
          </p:nvPr>
        </p:nvSpPr>
        <p:spPr>
          <a:xfrm>
            <a:off x="1270250" y="853700"/>
            <a:ext cx="7096500" cy="8979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CA" dirty="0"/>
              <a:t>How to provide input</a:t>
            </a:r>
            <a:endParaRPr dirty="0"/>
          </a:p>
        </p:txBody>
      </p:sp>
      <p:pic>
        <p:nvPicPr>
          <p:cNvPr id="129" name="Google Shape;129;gcf23cb64d1_3_0"/>
          <p:cNvPicPr preferRelativeResize="0"/>
          <p:nvPr/>
        </p:nvPicPr>
        <p:blipFill>
          <a:blip r:embed="rId3">
            <a:alphaModFix/>
          </a:blip>
          <a:stretch>
            <a:fillRect/>
          </a:stretch>
        </p:blipFill>
        <p:spPr>
          <a:xfrm>
            <a:off x="906500" y="2038926"/>
            <a:ext cx="7560399" cy="395659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5"/>
          <p:cNvSpPr txBox="1">
            <a:spLocks noGrp="1"/>
          </p:cNvSpPr>
          <p:nvPr>
            <p:ph type="title"/>
          </p:nvPr>
        </p:nvSpPr>
        <p:spPr>
          <a:xfrm>
            <a:off x="1270112" y="241126"/>
            <a:ext cx="7096500" cy="14961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ct val="100000"/>
              <a:buFont typeface="Calibri"/>
              <a:buNone/>
            </a:pPr>
            <a:r>
              <a:rPr lang="en-CA" sz="4400" dirty="0"/>
              <a:t>Commitment to participants</a:t>
            </a:r>
            <a:endParaRPr sz="4400" dirty="0"/>
          </a:p>
        </p:txBody>
      </p:sp>
      <p:sp>
        <p:nvSpPr>
          <p:cNvPr id="136" name="Google Shape;136;p5"/>
          <p:cNvSpPr txBox="1">
            <a:spLocks noGrp="1"/>
          </p:cNvSpPr>
          <p:nvPr>
            <p:ph type="body" idx="1"/>
          </p:nvPr>
        </p:nvSpPr>
        <p:spPr>
          <a:xfrm>
            <a:off x="596348" y="1873045"/>
            <a:ext cx="8287552" cy="5097044"/>
          </a:xfrm>
          <a:prstGeom prst="rect">
            <a:avLst/>
          </a:prstGeom>
          <a:noFill/>
          <a:ln>
            <a:noFill/>
          </a:ln>
        </p:spPr>
        <p:txBody>
          <a:bodyPr spcFirstLastPara="1" wrap="square" lIns="0" tIns="45700" rIns="0" bIns="45700" anchor="t" anchorCtr="0">
            <a:noAutofit/>
          </a:bodyPr>
          <a:lstStyle/>
          <a:p>
            <a:pPr marL="114300" indent="0" algn="l">
              <a:buNone/>
            </a:pPr>
            <a:r>
              <a:rPr lang="en-US" b="0" i="0" dirty="0">
                <a:solidFill>
                  <a:schemeClr val="tx1"/>
                </a:solidFill>
                <a:effectLst/>
                <a:latin typeface="Calibri" panose="020F0502020204030204" pitchFamily="34" charset="0"/>
                <a:cs typeface="Calibri" panose="020F0502020204030204" pitchFamily="34" charset="0"/>
              </a:rPr>
              <a:t>Our goal is to ensure that these conversations are as inclusive and safe as possible. </a:t>
            </a:r>
            <a:br>
              <a:rPr lang="en-US" b="0" i="0" dirty="0">
                <a:solidFill>
                  <a:schemeClr val="tx1"/>
                </a:solidFill>
                <a:effectLst/>
                <a:latin typeface="Calibri" panose="020F0502020204030204" pitchFamily="34" charset="0"/>
                <a:cs typeface="Calibri" panose="020F0502020204030204" pitchFamily="34" charset="0"/>
              </a:rPr>
            </a:br>
            <a:endParaRPr lang="en-US" b="0" i="0" dirty="0">
              <a:solidFill>
                <a:schemeClr val="tx1"/>
              </a:solidFill>
              <a:effectLst/>
              <a:latin typeface="Calibri" panose="020F0502020204030204" pitchFamily="34" charset="0"/>
              <a:cs typeface="Calibri" panose="020F0502020204030204" pitchFamily="34" charset="0"/>
            </a:endParaRPr>
          </a:p>
          <a:p>
            <a:pPr marL="91440" indent="-127000" fontAlgn="base">
              <a:buSzPts val="2000"/>
              <a:buFont typeface="Arial"/>
              <a:buChar char="•"/>
            </a:pPr>
            <a:r>
              <a:rPr lang="en-US" dirty="0">
                <a:solidFill>
                  <a:schemeClr val="tx1"/>
                </a:solidFill>
                <a:latin typeface="Calibri" panose="020F0502020204030204" pitchFamily="34" charset="0"/>
                <a:cs typeface="Calibri" panose="020F0502020204030204" pitchFamily="34" charset="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Zoom supports common screen readers.</a:t>
            </a:r>
          </a:p>
          <a:p>
            <a:pPr marL="91440" indent="-127000" fontAlgn="base">
              <a:buSzPts val="2000"/>
              <a:buFont typeface="Arial"/>
              <a:buChar char="•"/>
            </a:pPr>
            <a:r>
              <a:rPr lang="en-CA" dirty="0">
                <a:solidFill>
                  <a:schemeClr val="tx1"/>
                </a:solidFill>
              </a:rPr>
              <a:t>Presentation slides will be posted in the chat.</a:t>
            </a:r>
          </a:p>
          <a:p>
            <a:pPr marL="91440" indent="-127000" fontAlgn="base">
              <a:buSzPts val="2000"/>
              <a:buFont typeface="Arial"/>
              <a:buChar char="•"/>
            </a:pPr>
            <a:r>
              <a:rPr lang="en-CA" dirty="0">
                <a:solidFill>
                  <a:schemeClr val="tx1"/>
                </a:solidFill>
              </a:rPr>
              <a:t>Participants can give input by speaking and writing.</a:t>
            </a:r>
          </a:p>
          <a:p>
            <a:pPr marL="91440" indent="-127000" fontAlgn="base">
              <a:buSzPts val="2000"/>
              <a:buFont typeface="Arial"/>
              <a:buChar char="•"/>
            </a:pPr>
            <a:r>
              <a:rPr lang="en-US" dirty="0">
                <a:solidFill>
                  <a:schemeClr val="tx1"/>
                </a:solidFill>
                <a:latin typeface="Calibri" panose="020F0502020204030204" pitchFamily="34" charset="0"/>
                <a:cs typeface="Calibri" panose="020F0502020204030204" pitchFamily="34" charset="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Personal or identifying information of participants will not be shared publicly.</a:t>
            </a:r>
          </a:p>
          <a:p>
            <a:pPr marL="91440" indent="-127000">
              <a:buSzPts val="2000"/>
              <a:buFont typeface="Arial"/>
              <a:buChar char="•"/>
            </a:pPr>
            <a:r>
              <a:rPr lang="en-US" dirty="0">
                <a:solidFill>
                  <a:schemeClr val="tx1"/>
                </a:solidFill>
                <a:latin typeface="Calibri" panose="020F0502020204030204" pitchFamily="34" charset="0"/>
                <a:cs typeface="Calibri" panose="020F0502020204030204" pitchFamily="34" charset="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Take a break if you need it. It’s ok to turn off your camera.</a:t>
            </a:r>
          </a:p>
          <a:p>
            <a:pPr marL="91440" indent="-127000">
              <a:buSzPts val="2000"/>
              <a:buFont typeface="Arial"/>
              <a:buChar char="•"/>
            </a:pPr>
            <a:r>
              <a:rPr lang="en-US" b="1" dirty="0">
                <a:solidFill>
                  <a:schemeClr val="tx1"/>
                </a:solidFill>
                <a:latin typeface="Calibri" panose="020F0502020204030204" pitchFamily="34" charset="0"/>
                <a:cs typeface="Calibri" panose="020F0502020204030204" pitchFamily="34" charset="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Let us know if you need mental health support. </a:t>
            </a:r>
            <a:r>
              <a:rPr lang="en-US" dirty="0">
                <a:solidFill>
                  <a:schemeClr val="tx1"/>
                </a:solidFill>
                <a:latin typeface="Calibri" panose="020F0502020204030204" pitchFamily="34" charset="0"/>
                <a:cs typeface="Calibri" panose="020F0502020204030204" pitchFamily="34" charset="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A separate breakout room with an individual trained in mental health support is available, if you want or need it.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1"/>
        <p:cNvGrpSpPr/>
        <p:nvPr/>
      </p:nvGrpSpPr>
      <p:grpSpPr>
        <a:xfrm>
          <a:off x="0" y="0"/>
          <a:ext cx="0" cy="0"/>
          <a:chOff x="0" y="0"/>
          <a:chExt cx="0" cy="0"/>
        </a:xfrm>
      </p:grpSpPr>
      <p:sp>
        <p:nvSpPr>
          <p:cNvPr id="142" name="Google Shape;142;p6"/>
          <p:cNvSpPr txBox="1">
            <a:spLocks noGrp="1"/>
          </p:cNvSpPr>
          <p:nvPr>
            <p:ph type="title"/>
          </p:nvPr>
        </p:nvSpPr>
        <p:spPr>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CA"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rPr>
              <a:t>Engagement guidelines</a:t>
            </a:r>
            <a:endParaRPr dirty="0"/>
          </a:p>
        </p:txBody>
      </p:sp>
      <p:sp>
        <p:nvSpPr>
          <p:cNvPr id="143" name="Google Shape;143;p6"/>
          <p:cNvSpPr txBox="1">
            <a:spLocks noGrp="1"/>
          </p:cNvSpPr>
          <p:nvPr>
            <p:ph type="body" idx="1"/>
          </p:nvPr>
        </p:nvSpPr>
        <p:spPr>
          <a:xfrm>
            <a:off x="795131" y="2060345"/>
            <a:ext cx="7770412" cy="4023300"/>
          </a:xfrm>
          <a:prstGeom prst="rect">
            <a:avLst/>
          </a:prstGeom>
          <a:noFill/>
          <a:ln>
            <a:noFill/>
          </a:ln>
        </p:spPr>
        <p:txBody>
          <a:bodyPr spcFirstLastPara="1" wrap="square" lIns="0" tIns="45700" rIns="0" bIns="45700" anchor="t" anchorCtr="0">
            <a:noAutofit/>
          </a:bodyPr>
          <a:lstStyle/>
          <a:p>
            <a:pPr marL="91440" indent="-127000">
              <a:spcBef>
                <a:spcPts val="0"/>
              </a:spcBef>
              <a:buSzPts val="2000"/>
              <a:buFont typeface="Arial"/>
              <a:buChar char="•"/>
            </a:pPr>
            <a:r>
              <a:rPr lang="en-CA" sz="2400" b="1"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Ask for what you need. Give what you can. </a:t>
            </a:r>
            <a:r>
              <a:rPr lang="en-CA"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Take care of yourself and honour your needs. </a:t>
            </a:r>
            <a:endParaRPr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marL="91440" indent="-127000">
              <a:spcBef>
                <a:spcPts val="1400"/>
              </a:spcBef>
              <a:buSzPts val="2000"/>
              <a:buFont typeface="Arial"/>
              <a:buChar char="•"/>
            </a:pPr>
            <a:r>
              <a:rPr lang="en-CA" sz="2400" b="1"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Conversations in the breakout sessions are confidential. </a:t>
            </a:r>
            <a:r>
              <a:rPr lang="en-CA"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Please do not share with anyone outside of the meeting.</a:t>
            </a:r>
            <a:endParaRPr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marL="91440" indent="-127000">
              <a:spcBef>
                <a:spcPts val="1400"/>
              </a:spcBef>
              <a:buSzPts val="2000"/>
              <a:buFont typeface="Arial"/>
              <a:buChar char="•"/>
            </a:pPr>
            <a:r>
              <a:rPr lang="en-CA" sz="2400" b="1"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Please be respectful to others.</a:t>
            </a:r>
            <a:r>
              <a:rPr lang="en-CA"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 People have different views and that is okay.</a:t>
            </a:r>
            <a:endParaRPr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marL="91440" indent="-127000">
              <a:spcBef>
                <a:spcPts val="1400"/>
              </a:spcBef>
              <a:buSzPts val="2000"/>
              <a:buFont typeface="Arial"/>
              <a:buChar char="•"/>
            </a:pPr>
            <a:r>
              <a:rPr lang="en-CA" sz="2400" b="1"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Bullying, abusive or threatening behaviour is not acceptable. </a:t>
            </a:r>
            <a:r>
              <a:rPr lang="en-CA"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If we feel that a participant is behaving this way, we will ask them to leave the session right away.</a:t>
            </a:r>
            <a:endParaRPr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marL="91440" lvl="0" indent="0" algn="l" rtl="0">
              <a:lnSpc>
                <a:spcPct val="90000"/>
              </a:lnSpc>
              <a:spcBef>
                <a:spcPts val="2000"/>
              </a:spcBef>
              <a:spcAft>
                <a:spcPts val="0"/>
              </a:spcAft>
              <a:buClr>
                <a:srgbClr val="3F3F3F"/>
              </a:buClr>
              <a:buSzPts val="2000"/>
              <a:buNone/>
            </a:pPr>
            <a:endParaRPr dirty="0"/>
          </a:p>
        </p:txBody>
      </p:sp>
    </p:spTree>
  </p:cSld>
  <p:clrMapOvr>
    <a:overrideClrMapping bg1="lt1" tx1="dk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0"/>
          <p:cNvSpPr txBox="1">
            <a:spLocks noGrp="1"/>
          </p:cNvSpPr>
          <p:nvPr>
            <p:ph type="title"/>
          </p:nvPr>
        </p:nvSpPr>
        <p:spPr>
          <a:xfrm>
            <a:off x="1270112" y="241126"/>
            <a:ext cx="7096648" cy="1496236"/>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CA" dirty="0"/>
              <a:t>Breakout Sessions</a:t>
            </a:r>
            <a:endParaRPr dirty="0"/>
          </a:p>
        </p:txBody>
      </p:sp>
      <p:sp>
        <p:nvSpPr>
          <p:cNvPr id="171" name="Google Shape;171;p10"/>
          <p:cNvSpPr txBox="1">
            <a:spLocks noGrp="1"/>
          </p:cNvSpPr>
          <p:nvPr>
            <p:ph type="body" idx="1"/>
          </p:nvPr>
        </p:nvSpPr>
        <p:spPr>
          <a:xfrm>
            <a:off x="910046" y="2074334"/>
            <a:ext cx="7543800" cy="4023360"/>
          </a:xfrm>
          <a:prstGeom prst="rect">
            <a:avLst/>
          </a:prstGeom>
          <a:noFill/>
          <a:ln>
            <a:noFill/>
          </a:ln>
        </p:spPr>
        <p:txBody>
          <a:bodyPr spcFirstLastPara="1" wrap="square" lIns="0" tIns="45700" rIns="0" bIns="45700" anchor="t" anchorCtr="0">
            <a:noAutofit/>
          </a:bodyPr>
          <a:lstStyle/>
          <a:p>
            <a:pPr marL="0" lvl="0" indent="0" algn="l" rtl="0">
              <a:lnSpc>
                <a:spcPct val="90000"/>
              </a:lnSpc>
              <a:spcBef>
                <a:spcPts val="0"/>
              </a:spcBef>
              <a:spcAft>
                <a:spcPts val="0"/>
              </a:spcAft>
              <a:buClr>
                <a:srgbClr val="3F3F3F"/>
              </a:buClr>
              <a:buSzPts val="2000"/>
              <a:buNone/>
            </a:pPr>
            <a:r>
              <a:rPr lang="en-CA" sz="2400" dirty="0"/>
              <a:t>Participants to move to Breakout Sessions.</a:t>
            </a:r>
            <a:endParaRPr sz="2400" dirty="0"/>
          </a:p>
        </p:txBody>
      </p:sp>
    </p:spTree>
  </p:cSld>
  <p:clrMapOvr>
    <a:masterClrMapping/>
  </p:clrMapOvr>
</p:sld>
</file>

<file path=ppt/theme/theme1.xml><?xml version="1.0" encoding="utf-8"?>
<a:theme xmlns:a="http://schemas.openxmlformats.org/drawingml/2006/main" name="Retrospect">
  <a:themeElements>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themeOverride>
</file>

<file path=docProps/app.xml><?xml version="1.0" encoding="utf-8"?>
<Properties xmlns="http://schemas.openxmlformats.org/officeDocument/2006/extended-properties" xmlns:vt="http://schemas.openxmlformats.org/officeDocument/2006/docPropsVTypes">
  <Template/>
  <TotalTime>1090</TotalTime>
  <Words>1311</Words>
  <Application>Microsoft Office PowerPoint</Application>
  <PresentationFormat>On-screen Show (4:3)</PresentationFormat>
  <Paragraphs>117</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Arial</vt:lpstr>
      <vt:lpstr>Helvetica Neue</vt:lpstr>
      <vt:lpstr>Retrospect</vt:lpstr>
      <vt:lpstr>Community Conversation on Autism</vt:lpstr>
      <vt:lpstr>Setting your name</vt:lpstr>
      <vt:lpstr>Land acknowledgement</vt:lpstr>
      <vt:lpstr>Today’s agenda</vt:lpstr>
      <vt:lpstr>Assessment on Autism</vt:lpstr>
      <vt:lpstr>How to provide input</vt:lpstr>
      <vt:lpstr>Commitment to participants</vt:lpstr>
      <vt:lpstr>Engagement guidelines</vt:lpstr>
      <vt:lpstr>Breakout Sessions</vt:lpstr>
      <vt:lpstr>What comes next?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Conversation on Autism</dc:title>
  <dc:creator>Sonya Kupka</dc:creator>
  <cp:lastModifiedBy>Allison McPhee</cp:lastModifiedBy>
  <cp:revision>23</cp:revision>
  <dcterms:created xsi:type="dcterms:W3CDTF">2020-02-25T18:48:49Z</dcterms:created>
  <dcterms:modified xsi:type="dcterms:W3CDTF">2021-04-20T13:30:09Z</dcterms:modified>
</cp:coreProperties>
</file>