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7" r:id="rId3"/>
    <p:sldId id="259" r:id="rId4"/>
    <p:sldId id="266" r:id="rId5"/>
    <p:sldId id="264" r:id="rId6"/>
    <p:sldId id="265" r:id="rId7"/>
    <p:sldId id="267" r:id="rId8"/>
    <p:sldId id="258" r:id="rId9"/>
    <p:sldId id="268" r:id="rId10"/>
    <p:sldId id="278" r:id="rId11"/>
    <p:sldId id="276" r:id="rId12"/>
    <p:sldId id="271" r:id="rId13"/>
    <p:sldId id="269" r:id="rId14"/>
    <p:sldId id="270" r:id="rId15"/>
    <p:sldId id="272"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e Canadian Academy of Engineering /   L'Académie canadienne du génie" initials="TCAoE/Lcdg" lastIdx="1" clrIdx="0">
    <p:extLst>
      <p:ext uri="{19B8F6BF-5375-455C-9EA6-DF929625EA0E}">
        <p15:presenceInfo xmlns:p15="http://schemas.microsoft.com/office/powerpoint/2012/main" userId="S::info@cae-acg.ca::9e48ed51-3aa6-4603-bf4e-151a0f4d1ac6" providerId="AD"/>
      </p:ext>
    </p:extLst>
  </p:cmAuthor>
  <p:cmAuthor id="2" name="cdeangelis1" initials="c" lastIdx="1" clrIdx="1">
    <p:extLst>
      <p:ext uri="{19B8F6BF-5375-455C-9EA6-DF929625EA0E}">
        <p15:presenceInfo xmlns:p15="http://schemas.microsoft.com/office/powerpoint/2012/main" userId="cdeangelis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10" autoAdjust="0"/>
    <p:restoredTop sz="94754" autoAdjust="0"/>
  </p:normalViewPr>
  <p:slideViewPr>
    <p:cSldViewPr>
      <p:cViewPr varScale="1">
        <p:scale>
          <a:sx n="68" d="100"/>
          <a:sy n="68" d="100"/>
        </p:scale>
        <p:origin x="99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26T13:54:59.676"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6F0C3AC-E82C-0446-BE51-9D19AC97B64E}" type="datetimeFigureOut">
              <a:rPr lang="en-US" smtClean="0"/>
              <a:t>1/18/2021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9885627-26AC-BD4D-9F8F-B7CFC6F8540B}" type="slidenum">
              <a:rPr lang="en-US" smtClean="0"/>
              <a:t>‹#›</a:t>
            </a:fld>
            <a:endParaRPr lang="en-US"/>
          </a:p>
        </p:txBody>
      </p:sp>
    </p:spTree>
    <p:extLst>
      <p:ext uri="{BB962C8B-B14F-4D97-AF65-F5344CB8AC3E}">
        <p14:creationId xmlns:p14="http://schemas.microsoft.com/office/powerpoint/2010/main" val="1342646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885627-26AC-BD4D-9F8F-B7CFC6F8540B}" type="slidenum">
              <a:rPr lang="en-US" smtClean="0"/>
              <a:t>14</a:t>
            </a:fld>
            <a:endParaRPr lang="en-US"/>
          </a:p>
        </p:txBody>
      </p:sp>
    </p:spTree>
    <p:extLst>
      <p:ext uri="{BB962C8B-B14F-4D97-AF65-F5344CB8AC3E}">
        <p14:creationId xmlns:p14="http://schemas.microsoft.com/office/powerpoint/2010/main" val="1049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E1A479-7071-4893-ACCB-6237CF5CF47F}"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1/18/2021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sz="2400"/>
              <a:t>Préparer un dossier pour la nomination d’un membre</a:t>
            </a:r>
          </a:p>
        </p:txBody>
      </p:sp>
      <p:sp>
        <p:nvSpPr>
          <p:cNvPr id="3" name="Subtitle 2"/>
          <p:cNvSpPr>
            <a:spLocks noGrp="1"/>
          </p:cNvSpPr>
          <p:nvPr>
            <p:ph type="subTitle" idx="1"/>
          </p:nvPr>
        </p:nvSpPr>
        <p:spPr/>
        <p:txBody>
          <a:bodyPr/>
          <a:lstStyle/>
          <a:p>
            <a:r>
              <a:rPr lang="fr-CA"/>
              <a:t>Processus et responsabilités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nvSpPr>
        <p:spPr>
          <a:xfrm>
            <a:off x="4022766" y="3200400"/>
            <a:ext cx="4876799" cy="2569934"/>
          </a:xfrm>
          <a:prstGeom prst="rect">
            <a:avLst/>
          </a:prstGeom>
          <a:noFill/>
        </p:spPr>
        <p:txBody>
          <a:bodyPr wrap="square" rtlCol="0">
            <a:spAutoFit/>
          </a:bodyPr>
          <a:lstStyle/>
          <a:p>
            <a:pPr lvl="0" indent="-342900"/>
            <a:r>
              <a:rPr lang="fr-CA" sz="1700" b="1" dirty="0">
                <a:ea typeface="Times New Roman" panose="02020603050405020304" pitchFamily="18" charset="0"/>
                <a:cs typeface="Arial" panose="020B0604020202020204" pitchFamily="34" charset="0"/>
              </a:rPr>
              <a:t>Trois</a:t>
            </a:r>
            <a:r>
              <a:rPr lang="fr-CA" sz="1700" dirty="0">
                <a:ea typeface="Times New Roman" panose="02020603050405020304" pitchFamily="18" charset="0"/>
                <a:cs typeface="Arial" panose="020B0604020202020204" pitchFamily="34" charset="0"/>
              </a:rPr>
              <a:t> lettres de nomination sont requises, et au moins un des trois nominateurs doit être membre de l’ACSS. </a:t>
            </a:r>
          </a:p>
          <a:p>
            <a:pPr lvl="0" indent="-342900"/>
            <a:r>
              <a:rPr lang="fr-CA" sz="1700" dirty="0">
                <a:solidFill>
                  <a:srgbClr val="000000"/>
                </a:solidFill>
                <a:ea typeface="Times New Roman"/>
                <a:cs typeface="Calibri"/>
              </a:rPr>
              <a:t>En plus de fournir une lettre de nomination qui présente la candidate ou le candidat de même que les co-nominateurs, le nominateur principal accepte la responsabilité de coordonner l’ensemble du dossier de candidature. </a:t>
            </a:r>
          </a:p>
          <a:p>
            <a:pPr lvl="0" indent="-342900"/>
            <a:r>
              <a:rPr lang="fr-CA" sz="1700" dirty="0">
                <a:solidFill>
                  <a:srgbClr val="000000"/>
                </a:solidFill>
                <a:ea typeface="Times New Roman"/>
                <a:cs typeface="Calibri"/>
              </a:rPr>
              <a:t> </a:t>
            </a:r>
          </a:p>
          <a:p>
            <a:pPr lvl="0" indent="-342900"/>
            <a:endParaRPr lang="en-US" sz="800" b="1" dirty="0">
              <a:solidFill>
                <a:srgbClr val="000000"/>
              </a:solidFill>
              <a:ea typeface="Times New Roman"/>
              <a:cs typeface="Calibri"/>
            </a:endParaRPr>
          </a:p>
        </p:txBody>
      </p:sp>
      <p:sp>
        <p:nvSpPr>
          <p:cNvPr id="7" name="TextBox 6">
            <a:extLst>
              <a:ext uri="{FF2B5EF4-FFF2-40B4-BE49-F238E27FC236}">
                <a16:creationId xmlns:a16="http://schemas.microsoft.com/office/drawing/2014/main" id="{4A1D1FC2-C39A-4E09-B728-33CAD583DD0E}"/>
              </a:ext>
            </a:extLst>
          </p:cNvPr>
          <p:cNvSpPr txBox="1"/>
          <p:nvPr/>
        </p:nvSpPr>
        <p:spPr>
          <a:xfrm>
            <a:off x="2149435" y="5228272"/>
            <a:ext cx="7070765" cy="1569660"/>
          </a:xfrm>
          <a:prstGeom prst="rect">
            <a:avLst/>
          </a:prstGeom>
          <a:noFill/>
        </p:spPr>
        <p:txBody>
          <a:bodyPr wrap="square">
            <a:spAutoFit/>
          </a:bodyPr>
          <a:lstStyle/>
          <a:p>
            <a:pPr lvl="0" indent="-342900"/>
            <a:r>
              <a:rPr lang="fr-CA" sz="1600" i="1" dirty="0">
                <a:solidFill>
                  <a:schemeClr val="bg1"/>
                </a:solidFill>
                <a:ea typeface="Times New Roman"/>
                <a:cs typeface="Calibri"/>
              </a:rPr>
              <a:t>Les lettres devraient décrire la nature et la durée de la ou des relations professionnelles avec le candidat ou la candidate et aborder, dans des paragraphes distincts, les cinq caractéristiques de reconnaissance suivantes : reconnaissance, leadership, créativité, compétences et expériences distinctives, et engagement à faire progresser les sciences de la santé. Les lettres doivent être axées sur les contributions des candidates et candidats.</a:t>
            </a:r>
          </a:p>
        </p:txBody>
      </p:sp>
    </p:spTree>
    <p:extLst>
      <p:ext uri="{BB962C8B-B14F-4D97-AF65-F5344CB8AC3E}">
        <p14:creationId xmlns:p14="http://schemas.microsoft.com/office/powerpoint/2010/main" val="3535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158240"/>
          </a:xfrm>
        </p:spPr>
        <p:txBody>
          <a:bodyPr/>
          <a:lstStyle/>
          <a:p>
            <a:pPr lvl="0" algn="ctr">
              <a:spcBef>
                <a:spcPts val="800"/>
              </a:spcBef>
            </a:pPr>
            <a:r>
              <a:rPr lang="fr-CA"/>
              <a:t>Regroupement de l’information</a:t>
            </a:r>
            <a:br>
              <a:rPr lang="fr-CA"/>
            </a:br>
            <a:r>
              <a:rPr lang="fr-CA" sz="1600" cap="none">
                <a:solidFill>
                  <a:schemeClr val="accent3">
                    <a:lumMod val="75000"/>
                  </a:schemeClr>
                </a:solidFill>
                <a:latin typeface="Franklin Gothic Book"/>
                <a:ea typeface="+mn-ea"/>
                <a:cs typeface="+mn-cs"/>
              </a:rPr>
              <a:t>Les dossiers doivent être présentés dans l’ordre ci-dessous et envoyés par courriel à kbimm@cahs-acss.ca.</a:t>
            </a:r>
          </a:p>
        </p:txBody>
      </p:sp>
      <p:sp>
        <p:nvSpPr>
          <p:cNvPr id="3" name="Content Placeholder 2"/>
          <p:cNvSpPr>
            <a:spLocks noGrp="1"/>
          </p:cNvSpPr>
          <p:nvPr>
            <p:ph idx="1"/>
          </p:nvPr>
        </p:nvSpPr>
        <p:spPr>
          <a:xfrm>
            <a:off x="822960" y="1600200"/>
            <a:ext cx="7520940" cy="3080277"/>
          </a:xfrm>
        </p:spPr>
        <p:txBody>
          <a:bodyPr>
            <a:normAutofit/>
          </a:bodyPr>
          <a:lstStyle/>
          <a:p>
            <a:r>
              <a:rPr lang="fr-CA" b="0" dirty="0"/>
              <a:t>1.</a:t>
            </a:r>
            <a:r>
              <a:rPr lang="fr-CA" sz="1400" b="0" dirty="0"/>
              <a:t>	</a:t>
            </a:r>
            <a:r>
              <a:rPr lang="fr-CA" sz="1400" dirty="0"/>
              <a:t>FICHE </a:t>
            </a:r>
            <a:r>
              <a:rPr lang="fr-CA" sz="1400" b="0" dirty="0"/>
              <a:t>sur le candidat ou la candidate (page 2), texte de présentation et mots-clés (page 3), résumé des réalisations et contributions du candidat ou de la candidate (page 4).</a:t>
            </a:r>
          </a:p>
          <a:p>
            <a:r>
              <a:rPr lang="fr-CA" sz="1400" b="0" dirty="0"/>
              <a:t>2.	</a:t>
            </a:r>
            <a:r>
              <a:rPr lang="fr-CA" sz="1400" dirty="0"/>
              <a:t>LETTRES DE NOMINATION </a:t>
            </a:r>
            <a:r>
              <a:rPr lang="fr-CA" sz="1400" b="0" dirty="0"/>
              <a:t>de trois (3) nominateurs (dont celle du principal nominateur, qui doit apparaître en premier).</a:t>
            </a:r>
          </a:p>
          <a:p>
            <a:pPr>
              <a:buAutoNum type="arabicPeriod" startAt="3"/>
            </a:pPr>
            <a:r>
              <a:rPr lang="fr-CA" sz="1400" dirty="0"/>
              <a:t>DÉCLARATION PERSONNELLE </a:t>
            </a:r>
            <a:r>
              <a:rPr lang="fr-CA" sz="1400" b="0" dirty="0"/>
              <a:t>du candidat ou de la candidate relatant sa participation active et son influence dans des associations de bénévoles, des ordres ou d’autres groupes (qui ne s’inscrivent pas dans le cadre de son travail rémunéré) et décrivant comment il ou elle prévoit s’impliquer activement dans le travail de l’Académie (page 5). </a:t>
            </a:r>
          </a:p>
          <a:p>
            <a:pPr>
              <a:buAutoNum type="arabicPeriod" startAt="3"/>
            </a:pPr>
            <a:r>
              <a:rPr lang="fr-CA" sz="1400" dirty="0"/>
              <a:t>CURRICULUM VITÆ </a:t>
            </a:r>
            <a:r>
              <a:rPr lang="fr-CA" sz="1400" b="0" dirty="0"/>
              <a:t>du candidat ou de la candidate indiquant clairement lorsque des étudiants aux cycles supérieurs étaient les auteurs d’articles au moyen d’un astérisque à côté du nom des étudiants en question</a:t>
            </a:r>
            <a:r>
              <a:rPr lang="fr-CA" b="0" dirty="0"/>
              <a:t>.</a:t>
            </a:r>
          </a:p>
        </p:txBody>
      </p:sp>
    </p:spTree>
    <p:extLst>
      <p:ext uri="{BB962C8B-B14F-4D97-AF65-F5344CB8AC3E}">
        <p14:creationId xmlns:p14="http://schemas.microsoft.com/office/powerpoint/2010/main" val="334965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Texte de présentation et évaluation détaillée</a:t>
            </a:r>
          </a:p>
        </p:txBody>
      </p:sp>
      <p:sp>
        <p:nvSpPr>
          <p:cNvPr id="3" name="Content Placeholder 2"/>
          <p:cNvSpPr>
            <a:spLocks noGrp="1"/>
          </p:cNvSpPr>
          <p:nvPr>
            <p:ph idx="1"/>
          </p:nvPr>
        </p:nvSpPr>
        <p:spPr/>
        <p:txBody>
          <a:bodyPr>
            <a:normAutofit fontScale="92500"/>
          </a:bodyPr>
          <a:lstStyle/>
          <a:p>
            <a:endParaRPr lang="en-US" sz="2400" b="0" dirty="0">
              <a:solidFill>
                <a:srgbClr val="000000"/>
              </a:solidFill>
              <a:latin typeface="Adobe Garamond Pro"/>
            </a:endParaRPr>
          </a:p>
          <a:p>
            <a:pPr>
              <a:buFont typeface="Arial" panose="020B0604020202020204" pitchFamily="34" charset="0"/>
              <a:buChar char="•"/>
            </a:pPr>
            <a:r>
              <a:rPr lang="fr-CA" sz="1800" b="0">
                <a:solidFill>
                  <a:srgbClr val="221E1F"/>
                </a:solidFill>
              </a:rPr>
              <a:t>Le texte de présentation de 100 mots, rédigé à la 3</a:t>
            </a:r>
            <a:r>
              <a:rPr lang="fr-CA" sz="1800" b="0" baseline="30000">
                <a:solidFill>
                  <a:srgbClr val="221E1F"/>
                </a:solidFill>
              </a:rPr>
              <a:t>e</a:t>
            </a:r>
            <a:r>
              <a:rPr lang="fr-CA" sz="1800" b="0">
                <a:solidFill>
                  <a:srgbClr val="221E1F"/>
                </a:solidFill>
              </a:rPr>
              <a:t> personne, mettra en évidence les réalisations et contributions du candidat ou de la candidate. Le vocabulaire utilisé devrait convenir aux cérémonies, aux communications usuelles et aux communiqués. Si un candidat est élu, le texte de présentation est imprimé dans le programme de la cérémonie d’intronisation et est publié sur le site Web de l’Académie. </a:t>
            </a:r>
          </a:p>
          <a:p>
            <a:pPr>
              <a:buFont typeface="Arial" panose="020B0604020202020204" pitchFamily="34" charset="0"/>
              <a:buChar char="•"/>
            </a:pPr>
            <a:r>
              <a:rPr lang="fr-CA" sz="1800" b="0">
                <a:solidFill>
                  <a:srgbClr val="221E1F"/>
                </a:solidFill>
              </a:rPr>
              <a:t>Dans une évaluation de 500 mots, le principal nominateur résumera les contributions et le leadership de la candidate ou du candidat établis et reconnus à l’échelle internationale qui ont permis de faire avancer significativement le domaine universitaire des sciences de la santé. Il s’agit d’un </a:t>
            </a:r>
            <a:r>
              <a:rPr lang="fr-CA" sz="1800">
                <a:solidFill>
                  <a:srgbClr val="221E1F"/>
                </a:solidFill>
              </a:rPr>
              <a:t>ajout</a:t>
            </a:r>
            <a:r>
              <a:rPr lang="fr-CA" sz="1800" b="0">
                <a:solidFill>
                  <a:srgbClr val="221E1F"/>
                </a:solidFill>
              </a:rPr>
              <a:t> à la lettre de nomination personnelle du principal nominateur.</a:t>
            </a:r>
          </a:p>
        </p:txBody>
      </p:sp>
    </p:spTree>
    <p:extLst>
      <p:ext uri="{BB962C8B-B14F-4D97-AF65-F5344CB8AC3E}">
        <p14:creationId xmlns:p14="http://schemas.microsoft.com/office/powerpoint/2010/main" val="203196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Processus d’examen</a:t>
            </a:r>
          </a:p>
        </p:txBody>
      </p:sp>
      <p:sp>
        <p:nvSpPr>
          <p:cNvPr id="3" name="Text Placeholder 2"/>
          <p:cNvSpPr>
            <a:spLocks noGrp="1"/>
          </p:cNvSpPr>
          <p:nvPr>
            <p:ph type="body" idx="1"/>
          </p:nvPr>
        </p:nvSpPr>
        <p:spPr/>
        <p:txBody>
          <a:bodyPr/>
          <a:lstStyle/>
          <a:p>
            <a:r>
              <a:rPr lang="fr-CA"/>
              <a:t>Comité de nomination et responsabilités</a:t>
            </a:r>
          </a:p>
        </p:txBody>
      </p:sp>
      <p:sp>
        <p:nvSpPr>
          <p:cNvPr id="4" name="TextBox 3"/>
          <p:cNvSpPr txBox="1"/>
          <p:nvPr/>
        </p:nvSpPr>
        <p:spPr>
          <a:xfrm>
            <a:off x="4603048" y="2971800"/>
            <a:ext cx="4388552" cy="3416320"/>
          </a:xfrm>
          <a:prstGeom prst="rect">
            <a:avLst/>
          </a:prstGeom>
          <a:noFill/>
        </p:spPr>
        <p:txBody>
          <a:bodyPr wrap="square" rtlCol="0">
            <a:spAutoFit/>
          </a:bodyPr>
          <a:lstStyle/>
          <a:p>
            <a:r>
              <a:rPr lang="fr-CA" sz="1400" dirty="0"/>
              <a:t>Le président du Comité de nomination est un membre actuel du conseil d’administration qui a acquis de l’expérience en tant que membre du Comité de nomination. La fonction peut être occupée par le président désigné, mais d’autres membres qui respectent les conditions énoncées à la phrase précédente conviennent également.</a:t>
            </a:r>
          </a:p>
          <a:p>
            <a:endParaRPr lang="en-US" sz="1400" dirty="0">
              <a:effectLst/>
              <a:ea typeface="Calibri"/>
            </a:endParaRPr>
          </a:p>
          <a:p>
            <a:r>
              <a:rPr lang="fr-CA" sz="1400" dirty="0"/>
              <a:t>L’Académie regroupe des membres francophones et des membres qui proviennent de tous les secteurs, y compris la science fondamentale, la santé publique et les services de santé</a:t>
            </a:r>
            <a:r>
              <a:rPr lang="fr-CA" dirty="0"/>
              <a:t>. </a:t>
            </a:r>
          </a:p>
          <a:p>
            <a:endParaRPr lang="en-US" sz="800" dirty="0">
              <a:effectLst/>
              <a:ea typeface="Calibri"/>
            </a:endParaRPr>
          </a:p>
          <a:p>
            <a:r>
              <a:rPr lang="fr-CA" dirty="0"/>
              <a:t>La nomination donne lieu à un mandat de 3 ans renouvelable.</a:t>
            </a:r>
          </a:p>
        </p:txBody>
      </p:sp>
    </p:spTree>
    <p:extLst>
      <p:ext uri="{BB962C8B-B14F-4D97-AF65-F5344CB8AC3E}">
        <p14:creationId xmlns:p14="http://schemas.microsoft.com/office/powerpoint/2010/main" val="120776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Affectation des examinateurs</a:t>
            </a:r>
          </a:p>
        </p:txBody>
      </p:sp>
      <p:sp>
        <p:nvSpPr>
          <p:cNvPr id="3" name="Content Placeholder 2"/>
          <p:cNvSpPr>
            <a:spLocks noGrp="1"/>
          </p:cNvSpPr>
          <p:nvPr>
            <p:ph idx="1"/>
          </p:nvPr>
        </p:nvSpPr>
        <p:spPr>
          <a:xfrm>
            <a:off x="838200" y="1600200"/>
            <a:ext cx="7520940" cy="2861772"/>
          </a:xfrm>
        </p:spPr>
        <p:txBody>
          <a:bodyPr>
            <a:normAutofit fontScale="92500" lnSpcReduction="20000"/>
          </a:bodyPr>
          <a:lstStyle/>
          <a:p>
            <a:pPr>
              <a:buFont typeface="Arial" panose="020B0604020202020204" pitchFamily="34" charset="0"/>
              <a:buChar char="•"/>
            </a:pPr>
            <a:r>
              <a:rPr lang="fr-CA" sz="1800" b="0" dirty="0">
                <a:solidFill>
                  <a:srgbClr val="000000"/>
                </a:solidFill>
              </a:rPr>
              <a:t>Chaque candidature est assignée à 2 membres du comité : l’un est l’examinateur principal et l’autre, l’examinateur secondaire (50:50). </a:t>
            </a:r>
          </a:p>
          <a:p>
            <a:pPr marL="0" indent="0"/>
            <a:endParaRPr lang="en-US" sz="800" b="0" dirty="0">
              <a:solidFill>
                <a:srgbClr val="000000"/>
              </a:solidFill>
            </a:endParaRPr>
          </a:p>
          <a:p>
            <a:pPr lvl="0"/>
            <a:r>
              <a:rPr lang="fr-CA" sz="1800" b="0" dirty="0">
                <a:solidFill>
                  <a:srgbClr val="000000"/>
                </a:solidFill>
              </a:rPr>
              <a:t>•	</a:t>
            </a:r>
            <a:r>
              <a:rPr lang="fr-CA" sz="1800" b="0" dirty="0"/>
              <a:t>Nous faisons tout en notre pouvoir pour affecter au moins un des examinateurs dans la même discipline que le candidat ou la candidate. Dans certains cas, il est impossible de le faire, alors assurez-vous que votre soumission de candidature puisse être bien lue et comprise.</a:t>
            </a:r>
          </a:p>
          <a:p>
            <a:pPr lvl="0"/>
            <a:endParaRPr lang="en-US" sz="800" b="0" dirty="0">
              <a:solidFill>
                <a:srgbClr val="000000"/>
              </a:solidFill>
            </a:endParaRPr>
          </a:p>
          <a:p>
            <a:pPr lvl="0"/>
            <a:r>
              <a:rPr lang="fr-CA" sz="1800" b="0" dirty="0">
                <a:solidFill>
                  <a:srgbClr val="000000"/>
                </a:solidFill>
              </a:rPr>
              <a:t>•	Les examinateurs ne sont pas affectés à des candidatures issues de leur propre université. S’il est déterminé que les examinateurs ont ou ont eu des interactions étroites avec le candidat ou la candidate, les dossiers sont réaffectés. </a:t>
            </a:r>
          </a:p>
          <a:p>
            <a:endParaRPr lang="en-US" sz="1800" b="0" dirty="0"/>
          </a:p>
        </p:txBody>
      </p:sp>
    </p:spTree>
    <p:extLst>
      <p:ext uri="{BB962C8B-B14F-4D97-AF65-F5344CB8AC3E}">
        <p14:creationId xmlns:p14="http://schemas.microsoft.com/office/powerpoint/2010/main" val="15801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Classement des candidats :  échelle en 5 points</a:t>
            </a:r>
          </a:p>
        </p:txBody>
      </p:sp>
      <p:sp>
        <p:nvSpPr>
          <p:cNvPr id="3" name="Content Placeholder 2"/>
          <p:cNvSpPr>
            <a:spLocks noGrp="1"/>
          </p:cNvSpPr>
          <p:nvPr>
            <p:ph idx="1"/>
          </p:nvPr>
        </p:nvSpPr>
        <p:spPr>
          <a:xfrm>
            <a:off x="228600" y="1066800"/>
            <a:ext cx="8686800" cy="3962400"/>
          </a:xfrm>
        </p:spPr>
        <p:txBody>
          <a:bodyPr>
            <a:normAutofit fontScale="92500" lnSpcReduction="20000"/>
          </a:bodyPr>
          <a:lstStyle/>
          <a:p>
            <a:r>
              <a:rPr lang="fr-CA" sz="1800" b="0" u="sng" dirty="0">
                <a:solidFill>
                  <a:srgbClr val="000000"/>
                </a:solidFill>
                <a:ea typeface="Calibri"/>
                <a:cs typeface="Times New Roman"/>
              </a:rPr>
              <a:t>Cadre</a:t>
            </a:r>
          </a:p>
          <a:p>
            <a:pPr>
              <a:buFont typeface="+mj-lt"/>
              <a:buAutoNum type="arabicPeriod"/>
            </a:pPr>
            <a:r>
              <a:rPr lang="fr-CA" sz="1800" dirty="0">
                <a:solidFill>
                  <a:srgbClr val="000000"/>
                </a:solidFill>
                <a:ea typeface="Calibri"/>
                <a:cs typeface="Times New Roman"/>
              </a:rPr>
              <a:t>Reconnaissance</a:t>
            </a:r>
            <a:r>
              <a:rPr lang="fr-CA" sz="1800" b="0" dirty="0">
                <a:solidFill>
                  <a:srgbClr val="000000"/>
                </a:solidFill>
                <a:ea typeface="Calibri"/>
                <a:cs typeface="Times New Roman"/>
              </a:rPr>
              <a:t> (par les pairs à l’échelle nationale et internationale, prix, invitations à donner des conférences, invitations à faire des revues et éditoriaux)</a:t>
            </a:r>
          </a:p>
          <a:p>
            <a:pPr>
              <a:buFont typeface="+mj-lt"/>
              <a:buAutoNum type="arabicPeriod"/>
            </a:pPr>
            <a:r>
              <a:rPr lang="fr-CA" sz="1800" dirty="0">
                <a:solidFill>
                  <a:srgbClr val="000000"/>
                </a:solidFill>
                <a:ea typeface="Calibri"/>
                <a:cs typeface="Times New Roman"/>
              </a:rPr>
              <a:t>Leadership</a:t>
            </a:r>
            <a:r>
              <a:rPr lang="fr-CA" sz="1800" b="0" dirty="0">
                <a:solidFill>
                  <a:srgbClr val="000000"/>
                </a:solidFill>
                <a:ea typeface="Calibri"/>
                <a:cs typeface="Times New Roman"/>
              </a:rPr>
              <a:t> (particulièrement au moyen de rôles et fonctions dans des organisations locales, régionales, nationales et internationales)</a:t>
            </a:r>
          </a:p>
          <a:p>
            <a:pPr>
              <a:buFont typeface="+mj-lt"/>
              <a:buAutoNum type="arabicPeriod"/>
            </a:pPr>
            <a:r>
              <a:rPr lang="fr-CA" sz="1800" dirty="0">
                <a:solidFill>
                  <a:srgbClr val="000000"/>
                </a:solidFill>
                <a:ea typeface="Calibri"/>
                <a:cs typeface="Times New Roman"/>
              </a:rPr>
              <a:t>Créativité</a:t>
            </a:r>
            <a:r>
              <a:rPr lang="fr-CA" sz="1800" b="0" dirty="0">
                <a:solidFill>
                  <a:srgbClr val="000000"/>
                </a:solidFill>
                <a:ea typeface="Calibri"/>
                <a:cs typeface="Times New Roman"/>
              </a:rPr>
              <a:t> (travaux de recherche exceptionnels, publications, technologies novatrices, brevets)</a:t>
            </a:r>
          </a:p>
          <a:p>
            <a:pPr>
              <a:buFont typeface="+mj-lt"/>
              <a:buAutoNum type="arabicPeriod"/>
            </a:pPr>
            <a:r>
              <a:rPr lang="fr-CA" sz="1800" dirty="0">
                <a:ea typeface="Calibri"/>
                <a:cs typeface="Times New Roman"/>
              </a:rPr>
              <a:t>Compétences et expériences distinctives </a:t>
            </a:r>
            <a:r>
              <a:rPr lang="fr-CA" sz="1800" b="0" dirty="0">
                <a:ea typeface="Calibri"/>
                <a:cs typeface="Times New Roman"/>
              </a:rPr>
              <a:t>(l’Académie accueille des gens possédant des antécédents, expertises et expériences diversifiés qui contribueront à l’ensemble d’expertises de l’ACSS)</a:t>
            </a:r>
          </a:p>
          <a:p>
            <a:pPr>
              <a:buFont typeface="+mj-lt"/>
              <a:buAutoNum type="arabicPeriod"/>
            </a:pPr>
            <a:r>
              <a:rPr lang="fr-CA" sz="1800" dirty="0">
                <a:solidFill>
                  <a:srgbClr val="000000"/>
                </a:solidFill>
                <a:ea typeface="Calibri"/>
                <a:cs typeface="Times New Roman"/>
              </a:rPr>
              <a:t>Engagement</a:t>
            </a:r>
            <a:r>
              <a:rPr lang="fr-CA" sz="1800" b="0" dirty="0">
                <a:solidFill>
                  <a:srgbClr val="000000"/>
                </a:solidFill>
                <a:ea typeface="Calibri"/>
                <a:cs typeface="Times New Roman"/>
              </a:rPr>
              <a:t> à faire progresser le domaine universitaire des sciences de la santé (engagement universitaire et innovation aux niveaux local, national et international, entre autres en enseignement et dans le domaine des services publics) </a:t>
            </a:r>
          </a:p>
          <a:p>
            <a:pPr marL="344488" indent="0"/>
            <a:r>
              <a:rPr lang="fr-CA" sz="1500" b="0" i="1" dirty="0">
                <a:solidFill>
                  <a:srgbClr val="0070C0"/>
                </a:solidFill>
                <a:ea typeface="Calibri"/>
                <a:cs typeface="Times New Roman"/>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a:t>
            </a:r>
            <a:r>
              <a:rPr lang="fr-CA" sz="1800" b="0" i="1" dirty="0">
                <a:solidFill>
                  <a:srgbClr val="000000"/>
                </a:solidFill>
                <a:ea typeface="Calibri"/>
                <a:cs typeface="Times New Roman"/>
              </a:rPr>
              <a:t>.</a:t>
            </a:r>
          </a:p>
        </p:txBody>
      </p:sp>
    </p:spTree>
    <p:extLst>
      <p:ext uri="{BB962C8B-B14F-4D97-AF65-F5344CB8AC3E}">
        <p14:creationId xmlns:p14="http://schemas.microsoft.com/office/powerpoint/2010/main" val="353407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Réunion d’examen</a:t>
            </a:r>
          </a:p>
        </p:txBody>
      </p:sp>
      <p:sp>
        <p:nvSpPr>
          <p:cNvPr id="3" name="Content Placeholder 2"/>
          <p:cNvSpPr>
            <a:spLocks noGrp="1"/>
          </p:cNvSpPr>
          <p:nvPr>
            <p:ph idx="1"/>
          </p:nvPr>
        </p:nvSpPr>
        <p:spPr>
          <a:xfrm>
            <a:off x="685800" y="1143000"/>
            <a:ext cx="7962900" cy="3579849"/>
          </a:xfrm>
        </p:spPr>
        <p:txBody>
          <a:bodyPr>
            <a:noAutofit/>
          </a:bodyPr>
          <a:lstStyle/>
          <a:p>
            <a:pPr lvl="0">
              <a:lnSpc>
                <a:spcPct val="115000"/>
              </a:lnSpc>
              <a:spcBef>
                <a:spcPts val="0"/>
              </a:spcBef>
              <a:buSzPts val="800"/>
              <a:buFont typeface="Symbol"/>
              <a:buChar char=""/>
            </a:pPr>
            <a:r>
              <a:rPr lang="fr-CA" b="0" dirty="0">
                <a:ea typeface="Calibri"/>
                <a:cs typeface="Times New Roman"/>
              </a:rPr>
              <a:t>Tous les scores sont rassemblés, et les dossiers sont classés en fonction des scores moyens attribués. Dans les cas où il existe une différence plus grande ou égale à 1,0 entre le score de l’examinateur primaire et celui de l’examinateur secondaire, un examen additionnel est demandé. </a:t>
            </a:r>
          </a:p>
          <a:p>
            <a:pPr marL="0" lvl="0" indent="0">
              <a:lnSpc>
                <a:spcPct val="115000"/>
              </a:lnSpc>
              <a:spcBef>
                <a:spcPts val="0"/>
              </a:spcBef>
              <a:buSzPts val="800"/>
            </a:pPr>
            <a:endParaRPr lang="en-US" b="0" dirty="0">
              <a:ea typeface="Calibri"/>
              <a:cs typeface="Times New Roman"/>
            </a:endParaRPr>
          </a:p>
          <a:p>
            <a:pPr lvl="0">
              <a:lnSpc>
                <a:spcPct val="115000"/>
              </a:lnSpc>
              <a:spcBef>
                <a:spcPts val="0"/>
              </a:spcBef>
              <a:buSzPts val="800"/>
              <a:buFont typeface="Symbol"/>
              <a:buChar char=""/>
            </a:pPr>
            <a:r>
              <a:rPr lang="fr-CA" b="0" dirty="0">
                <a:ea typeface="Calibri"/>
                <a:cs typeface="Times New Roman"/>
              </a:rPr>
              <a:t>Une journée complète de réunion est organisée pour l’examen des dossiers, et les examinateurs principaux y fournissent à l’oral un bref portrait des candidats. Ce portrait souligne les caractéristiques ou préoccupations justifiant le score octroyé par le principal examinateur.  En tenant compte d’une brève discussion où les membres du comité font part de leurs commentaires, l’examinateur principal et l’examinateur secondaire parviennent à une entente sur le score à attribuer.  Chaque membre vote ensuite en attribuant un score qui se situe à plus ou moins 0,5 de l’évaluation consensuelle. </a:t>
            </a:r>
          </a:p>
        </p:txBody>
      </p:sp>
    </p:spTree>
    <p:extLst>
      <p:ext uri="{BB962C8B-B14F-4D97-AF65-F5344CB8AC3E}">
        <p14:creationId xmlns:p14="http://schemas.microsoft.com/office/powerpoint/2010/main" val="319059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Approbation finale</a:t>
            </a:r>
          </a:p>
        </p:txBody>
      </p:sp>
      <p:sp>
        <p:nvSpPr>
          <p:cNvPr id="3" name="Content Placeholder 2"/>
          <p:cNvSpPr>
            <a:spLocks noGrp="1"/>
          </p:cNvSpPr>
          <p:nvPr>
            <p:ph idx="1"/>
          </p:nvPr>
        </p:nvSpPr>
        <p:spPr>
          <a:xfrm>
            <a:off x="838200" y="1828800"/>
            <a:ext cx="7520940" cy="2057400"/>
          </a:xfrm>
        </p:spPr>
        <p:txBody>
          <a:bodyPr>
            <a:normAutofit fontScale="92500"/>
          </a:bodyPr>
          <a:lstStyle/>
          <a:p>
            <a:r>
              <a:rPr lang="fr-CA"/>
              <a:t>•	</a:t>
            </a:r>
            <a:r>
              <a:rPr lang="fr-CA" sz="1800" b="0"/>
              <a:t>À la fin de la réunion d’examen, les membres passent la liste des dossiers en revue afin d’évaluer la répercussion des scores et les seuils naturels indiquant les dossiers qui peuvent être recommandés au conseil.</a:t>
            </a:r>
          </a:p>
          <a:p>
            <a:endParaRPr lang="en-US" sz="1800" b="0" dirty="0"/>
          </a:p>
          <a:p>
            <a:pPr>
              <a:buFont typeface="Arial" panose="020B0604020202020204" pitchFamily="34" charset="0"/>
              <a:buChar char="•"/>
            </a:pPr>
            <a:r>
              <a:rPr lang="fr-CA" sz="2000"/>
              <a:t>Le conseil d’administration de l’ACSS prend la décision finale concernant l’élection</a:t>
            </a:r>
            <a:r>
              <a:rPr lang="fr-CA" sz="1800" b="0"/>
              <a:t>.</a:t>
            </a:r>
          </a:p>
        </p:txBody>
      </p:sp>
    </p:spTree>
    <p:extLst>
      <p:ext uri="{BB962C8B-B14F-4D97-AF65-F5344CB8AC3E}">
        <p14:creationId xmlns:p14="http://schemas.microsoft.com/office/powerpoint/2010/main" val="307874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Échéancier pour 2021</a:t>
            </a:r>
          </a:p>
        </p:txBody>
      </p:sp>
      <p:sp>
        <p:nvSpPr>
          <p:cNvPr id="3" name="Content Placeholder 2"/>
          <p:cNvSpPr>
            <a:spLocks noGrp="1"/>
          </p:cNvSpPr>
          <p:nvPr>
            <p:ph idx="1"/>
          </p:nvPr>
        </p:nvSpPr>
        <p:spPr/>
        <p:txBody>
          <a:bodyPr>
            <a:normAutofit/>
          </a:bodyPr>
          <a:lstStyle/>
          <a:p>
            <a:r>
              <a:rPr lang="fr-CA" dirty="0"/>
              <a:t>•	</a:t>
            </a:r>
            <a:r>
              <a:rPr lang="fr-CA" sz="1800" b="0" dirty="0"/>
              <a:t>Date limite des nominations : </a:t>
            </a:r>
            <a:r>
              <a:rPr lang="fr-CA" sz="1800" dirty="0"/>
              <a:t>Lundi 15 mars 2021</a:t>
            </a:r>
          </a:p>
          <a:p>
            <a:r>
              <a:rPr lang="fr-CA" sz="1800" dirty="0"/>
              <a:t>	</a:t>
            </a:r>
            <a:r>
              <a:rPr lang="fr-CA" sz="1800" b="0" i="1" dirty="0"/>
              <a:t>Note – soumissions électroniques seulement à :  kbimm@cahs-acss.ca</a:t>
            </a:r>
          </a:p>
          <a:p>
            <a:r>
              <a:rPr lang="fr-CA" sz="1800" b="0" dirty="0"/>
              <a:t>•	Réunion d’examen : 10 h à 16 h (HNE) le samedi 8 mai 2021</a:t>
            </a:r>
          </a:p>
          <a:p>
            <a:pPr>
              <a:buFont typeface="Arial" panose="020B0604020202020204" pitchFamily="34" charset="0"/>
              <a:buChar char="•"/>
            </a:pPr>
            <a:r>
              <a:rPr lang="fr-CA" sz="1800" b="0" dirty="0"/>
              <a:t>Recommandations au conseil d’administration :  Vendredi 14 mai 2021</a:t>
            </a:r>
          </a:p>
          <a:p>
            <a:pPr>
              <a:buFont typeface="Arial" panose="020B0604020202020204" pitchFamily="34" charset="0"/>
              <a:buChar char="•"/>
            </a:pPr>
            <a:r>
              <a:rPr lang="fr-CA" sz="1800" b="0" dirty="0"/>
              <a:t>Cérémonie d’intronisation des nouveaux membres :  À déterminer</a:t>
            </a:r>
          </a:p>
          <a:p>
            <a:endParaRPr lang="en-US" dirty="0"/>
          </a:p>
        </p:txBody>
      </p:sp>
    </p:spTree>
    <p:extLst>
      <p:ext uri="{BB962C8B-B14F-4D97-AF65-F5344CB8AC3E}">
        <p14:creationId xmlns:p14="http://schemas.microsoft.com/office/powerpoint/2010/main" val="125455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Engagement formel à servir</a:t>
            </a:r>
          </a:p>
        </p:txBody>
      </p:sp>
      <p:sp>
        <p:nvSpPr>
          <p:cNvPr id="3" name="Content Placeholder 2"/>
          <p:cNvSpPr>
            <a:spLocks noGrp="1"/>
          </p:cNvSpPr>
          <p:nvPr>
            <p:ph idx="1"/>
          </p:nvPr>
        </p:nvSpPr>
        <p:spPr>
          <a:xfrm>
            <a:off x="4800600" y="3200400"/>
            <a:ext cx="3962400" cy="3172287"/>
          </a:xfrm>
        </p:spPr>
        <p:txBody>
          <a:bodyPr>
            <a:normAutofit/>
          </a:bodyPr>
          <a:lstStyle/>
          <a:p>
            <a:pPr marL="0" marR="0">
              <a:spcBef>
                <a:spcPts val="0"/>
              </a:spcBef>
              <a:spcAft>
                <a:spcPts val="0"/>
              </a:spcAft>
            </a:pPr>
            <a:r>
              <a:rPr lang="fr-CA" sz="1800" b="0">
                <a:ea typeface="Times New Roman"/>
                <a:cs typeface="Calibri"/>
              </a:rPr>
              <a:t>L’élection au sein de l’Académie est considérée un des honneurs les plus prestigieux pour les membres de la communauté des sciences de la santé au Canada. </a:t>
            </a:r>
          </a:p>
          <a:p>
            <a:pPr marL="0" marR="0">
              <a:spcBef>
                <a:spcPts val="0"/>
              </a:spcBef>
              <a:spcAft>
                <a:spcPts val="0"/>
              </a:spcAft>
            </a:pPr>
            <a:endParaRPr lang="en-US" sz="1800" b="0" dirty="0">
              <a:ea typeface="Times New Roman"/>
              <a:cs typeface="Calibri"/>
            </a:endParaRPr>
          </a:p>
          <a:p>
            <a:pPr marL="0" marR="0">
              <a:spcBef>
                <a:spcPts val="0"/>
              </a:spcBef>
              <a:spcAft>
                <a:spcPts val="0"/>
              </a:spcAft>
            </a:pPr>
            <a:r>
              <a:rPr lang="fr-CA" sz="1800" b="0">
                <a:ea typeface="Times New Roman"/>
                <a:cs typeface="Calibri"/>
              </a:rPr>
              <a:t>L’élection suppose un engagement formel à servir l’Académie et le bien-être futur des sciences de la santé, peu importe la discipline du membre.</a:t>
            </a:r>
          </a:p>
        </p:txBody>
      </p:sp>
    </p:spTree>
    <p:extLst>
      <p:ext uri="{BB962C8B-B14F-4D97-AF65-F5344CB8AC3E}">
        <p14:creationId xmlns:p14="http://schemas.microsoft.com/office/powerpoint/2010/main" val="190338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Exigences et admissibilité</a:t>
            </a:r>
          </a:p>
        </p:txBody>
      </p:sp>
      <p:sp>
        <p:nvSpPr>
          <p:cNvPr id="3" name="Text Placeholder 2"/>
          <p:cNvSpPr>
            <a:spLocks noGrp="1"/>
          </p:cNvSpPr>
          <p:nvPr>
            <p:ph type="body" idx="1"/>
          </p:nvPr>
        </p:nvSpPr>
        <p:spPr/>
        <p:txBody>
          <a:bodyPr/>
          <a:lstStyle/>
          <a:p>
            <a:r>
              <a:rPr lang="fr-CA"/>
              <a:t>Qui sont les membres de l’ACSS?</a:t>
            </a:r>
          </a:p>
        </p:txBody>
      </p:sp>
      <p:sp>
        <p:nvSpPr>
          <p:cNvPr id="4" name="TextBox 3"/>
          <p:cNvSpPr txBox="1"/>
          <p:nvPr/>
        </p:nvSpPr>
        <p:spPr>
          <a:xfrm>
            <a:off x="3886200" y="3581400"/>
            <a:ext cx="5105400" cy="2923877"/>
          </a:xfrm>
          <a:prstGeom prst="rect">
            <a:avLst/>
          </a:prstGeom>
          <a:noFill/>
        </p:spPr>
        <p:txBody>
          <a:bodyPr wrap="square" rtlCol="0">
            <a:spAutoFit/>
          </a:bodyPr>
          <a:lstStyle/>
          <a:p>
            <a:pPr lvl="0"/>
            <a:r>
              <a:rPr lang="fr-CA" sz="1400" dirty="0"/>
              <a:t>Les membres élus au sein de l’Académie sont des leaders en sciences de la santé et en sciences biomédicales ayant été </a:t>
            </a:r>
            <a:r>
              <a:rPr lang="fr-CA" sz="1400" b="1" dirty="0"/>
              <a:t>reconnus </a:t>
            </a:r>
            <a:r>
              <a:rPr lang="fr-CA" sz="1400" dirty="0"/>
              <a:t>par leurs pairs à l’échelle nationale et internationale pour leurs contributions aux sciences de la santé (prix, invitations à donner des conférences, invitations à faire des revues et éditoriaux) et dont les </a:t>
            </a:r>
            <a:r>
              <a:rPr lang="fr-CA" sz="1400" b="1" dirty="0"/>
              <a:t>réalisations et les contributions</a:t>
            </a:r>
            <a:r>
              <a:rPr lang="fr-CA" sz="1400" dirty="0"/>
              <a:t> sont exceptionnels.</a:t>
            </a:r>
            <a:r>
              <a:rPr lang="fr-CA" sz="1400" b="1" dirty="0"/>
              <a:t> </a:t>
            </a:r>
          </a:p>
          <a:p>
            <a:pPr lvl="0"/>
            <a:endParaRPr lang="en-US" sz="1400" dirty="0">
              <a:solidFill>
                <a:schemeClr val="bg1"/>
              </a:solidFill>
            </a:endParaRPr>
          </a:p>
          <a:p>
            <a:pPr lvl="0"/>
            <a:r>
              <a:rPr lang="fr-CA" sz="1400" i="1" dirty="0">
                <a:solidFill>
                  <a:schemeClr val="bg1"/>
                </a:solidFill>
              </a:rPr>
              <a:t>Les personnes qui travaillent pour le gouvernement, dans une ONG ou dans le secteur privé sont admissibles si elles présentent un parcours exceptionnel au service de l’intérêt du public qui témoigne de leur capacité à faire progresser la mission et les objectifs de l’ACSS</a:t>
            </a:r>
            <a:r>
              <a:rPr lang="fr-CA" sz="1600" i="1" dirty="0">
                <a:solidFill>
                  <a:schemeClr val="bg1"/>
                </a:solidFill>
              </a:rPr>
              <a:t>. </a:t>
            </a:r>
          </a:p>
        </p:txBody>
      </p:sp>
    </p:spTree>
    <p:extLst>
      <p:ext uri="{BB962C8B-B14F-4D97-AF65-F5344CB8AC3E}">
        <p14:creationId xmlns:p14="http://schemas.microsoft.com/office/powerpoint/2010/main" val="33404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762000"/>
          </a:xfrm>
        </p:spPr>
        <p:txBody>
          <a:bodyPr/>
          <a:lstStyle/>
          <a:p>
            <a:pPr algn="ctr"/>
            <a:r>
              <a:rPr lang="fr-CA"/>
              <a:t>Caractéristiques démontrées d’un membre </a:t>
            </a:r>
          </a:p>
        </p:txBody>
      </p:sp>
      <p:sp>
        <p:nvSpPr>
          <p:cNvPr id="3" name="Content Placeholder 2"/>
          <p:cNvSpPr>
            <a:spLocks noGrp="1"/>
          </p:cNvSpPr>
          <p:nvPr>
            <p:ph idx="1"/>
          </p:nvPr>
        </p:nvSpPr>
        <p:spPr>
          <a:xfrm>
            <a:off x="228600" y="914400"/>
            <a:ext cx="8686800" cy="4038600"/>
          </a:xfrm>
        </p:spPr>
        <p:txBody>
          <a:bodyPr>
            <a:noAutofit/>
          </a:bodyPr>
          <a:lstStyle/>
          <a:p>
            <a:r>
              <a:rPr lang="fr-CA" sz="1400"/>
              <a:t>Reconnaissance</a:t>
            </a:r>
            <a:r>
              <a:rPr lang="fr-CA" sz="1400" b="0"/>
              <a:t> par les pairs à l’échelle nationale et internationale pour ses contributions aux sciences de la santé (prix, invitations à donner des conférences, invitations à faire des revues et éditoriaux) </a:t>
            </a:r>
          </a:p>
          <a:p>
            <a:r>
              <a:rPr lang="fr-CA" sz="1400"/>
              <a:t>Leadership   </a:t>
            </a:r>
            <a:r>
              <a:rPr lang="fr-CA" sz="1400" b="0"/>
              <a:t>Élection ou nomination pour des rôles et fonctions dans leur propre établissement et dans des organisations régionales, nationales et internationales  </a:t>
            </a:r>
          </a:p>
          <a:p>
            <a:r>
              <a:rPr lang="fr-CA" sz="1400"/>
              <a:t>Créativité</a:t>
            </a:r>
            <a:r>
              <a:rPr lang="fr-CA" sz="1400" b="0"/>
              <a:t>  Travaux de recherche exceptionnels, publications, technologies novatrices, brevets et autres exemples de créativité;</a:t>
            </a:r>
          </a:p>
          <a:p>
            <a:r>
              <a:rPr lang="fr-CA" sz="1400"/>
              <a:t>Compétences et expériences distinctives </a:t>
            </a:r>
            <a:r>
              <a:rPr lang="fr-CA" sz="1400" b="0"/>
              <a:t>(l’Académie accueille des gens possédant des antécédents, expertises et expériences diversifiés qui contribueront à l’ensemble d’expertises de l’ACSS); </a:t>
            </a:r>
          </a:p>
          <a:p>
            <a:r>
              <a:rPr lang="fr-CA" sz="1400"/>
              <a:t>Engagement à faire progresser le domaine universitaire des sciences de la santé  </a:t>
            </a:r>
            <a:r>
              <a:rPr lang="fr-CA" sz="1400" b="0"/>
              <a:t>(engagement universitaire et innovation aux niveaux local, national et international, entre autres en enseignement et dans le domaine des services publics)</a:t>
            </a:r>
          </a:p>
          <a:p>
            <a:pPr marL="344488" indent="0"/>
            <a:r>
              <a:rPr lang="fr-CA" sz="1400" b="0" i="1">
                <a:solidFill>
                  <a:srgbClr val="0070C0"/>
                </a:solidFill>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 L’Académie s’engage à faire preuve d’équité, de diversité et d’inclusion au cours de son processus de sélection. </a:t>
            </a:r>
          </a:p>
        </p:txBody>
      </p:sp>
    </p:spTree>
    <p:extLst>
      <p:ext uri="{BB962C8B-B14F-4D97-AF65-F5344CB8AC3E}">
        <p14:creationId xmlns:p14="http://schemas.microsoft.com/office/powerpoint/2010/main" val="193357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Admissibilité</a:t>
            </a:r>
          </a:p>
        </p:txBody>
      </p:sp>
      <p:sp>
        <p:nvSpPr>
          <p:cNvPr id="3" name="Content Placeholder 2"/>
          <p:cNvSpPr>
            <a:spLocks noGrp="1"/>
          </p:cNvSpPr>
          <p:nvPr>
            <p:ph idx="1"/>
          </p:nvPr>
        </p:nvSpPr>
        <p:spPr>
          <a:xfrm>
            <a:off x="381000" y="1066800"/>
            <a:ext cx="8382000" cy="3810000"/>
          </a:xfrm>
        </p:spPr>
        <p:txBody>
          <a:bodyPr>
            <a:normAutofit fontScale="85000" lnSpcReduction="1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Les personnes sont élues au terme d’un processus de nomination et d’examen par les pairs dont l’objectif est de reconnaître les gens dont les réalisations et les contributions sont exceptionnelles.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 processus d’examen met un accent considérable sur les contributions et le leadership reconnus à l’échelle internationale qui ont permis de faire progresser significativement les domaines des sciences de la santé, des soins de santé et des politiques en matière de santé ou des domaines connexes. Les personnes qui travaillent pour le gouvernement, dans une ONG ou dans le secteur privé sont admissibles si elles présentent un parcours exceptionnel au service de l’intérêt du public qui témoigne de leur capacité à faire progresser la mission et les objectifs de l’ACSS.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Au moment de leur élection, les membres travaillant dans une université détiendront habituellement le titre de professeur titulaire et ceux qui travaillent dans d’autres secteurs occuperont un poste de cadre supérieur.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Lors de l’élection, les membres doivent être citoyens canadiens ou avoir été résidents canadiens depuis trois ans, à moins que des circonstances exceptionnelles amènent le conseil d’administration à en décider autrement.</a:t>
            </a:r>
            <a:r>
              <a:rPr lang="fr-CA" b="0">
                <a:ea typeface="Times New Roman"/>
                <a:cs typeface="Times New Roman"/>
              </a:rPr>
              <a:t> </a:t>
            </a:r>
          </a:p>
        </p:txBody>
      </p:sp>
    </p:spTree>
    <p:extLst>
      <p:ext uri="{BB962C8B-B14F-4D97-AF65-F5344CB8AC3E}">
        <p14:creationId xmlns:p14="http://schemas.microsoft.com/office/powerpoint/2010/main" val="123496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Processus de nomination</a:t>
            </a:r>
          </a:p>
        </p:txBody>
      </p:sp>
      <p:sp>
        <p:nvSpPr>
          <p:cNvPr id="3" name="Text Placeholder 2"/>
          <p:cNvSpPr>
            <a:spLocks noGrp="1"/>
          </p:cNvSpPr>
          <p:nvPr>
            <p:ph type="body" idx="1"/>
          </p:nvPr>
        </p:nvSpPr>
        <p:spPr/>
        <p:txBody>
          <a:bodyPr/>
          <a:lstStyle/>
          <a:p>
            <a:r>
              <a:rPr lang="fr-CA"/>
              <a:t>Nominateurs et responsabilités</a:t>
            </a:r>
          </a:p>
        </p:txBody>
      </p:sp>
      <p:sp>
        <p:nvSpPr>
          <p:cNvPr id="4" name="TextBox 3"/>
          <p:cNvSpPr txBox="1"/>
          <p:nvPr/>
        </p:nvSpPr>
        <p:spPr>
          <a:xfrm>
            <a:off x="4215227" y="2971800"/>
            <a:ext cx="4928773" cy="2554545"/>
          </a:xfrm>
          <a:prstGeom prst="rect">
            <a:avLst/>
          </a:prstGeom>
          <a:noFill/>
        </p:spPr>
        <p:txBody>
          <a:bodyPr wrap="square" rtlCol="0">
            <a:spAutoFit/>
          </a:bodyPr>
          <a:lstStyle/>
          <a:p>
            <a:r>
              <a:rPr lang="fr-CA" sz="1600" dirty="0"/>
              <a:t>Au moins un des trois nominateurs doit être membre de l’ACSS. </a:t>
            </a:r>
          </a:p>
          <a:p>
            <a:endParaRPr lang="en-US" sz="1600" dirty="0"/>
          </a:p>
          <a:p>
            <a:r>
              <a:rPr lang="fr-CA" sz="1600" dirty="0"/>
              <a:t>Le principal nominateur accepte la responsabilité de coordonner l’ensemble du dossier de candidature en remplissant le formulaire de nomination et en choisissant les deux </a:t>
            </a:r>
            <a:r>
              <a:rPr lang="fr-CA" sz="1600" dirty="0" err="1"/>
              <a:t>co</a:t>
            </a:r>
            <a:r>
              <a:rPr lang="fr-CA" sz="1600" dirty="0"/>
              <a:t>-nominateurs.</a:t>
            </a:r>
          </a:p>
          <a:p>
            <a:endParaRPr lang="en-US" sz="1600" dirty="0"/>
          </a:p>
          <a:p>
            <a:r>
              <a:rPr lang="fr-CA" sz="1600" dirty="0"/>
              <a:t>Les </a:t>
            </a:r>
            <a:r>
              <a:rPr lang="fr-CA" sz="1600" dirty="0" err="1"/>
              <a:t>co</a:t>
            </a:r>
            <a:r>
              <a:rPr lang="fr-CA" sz="1600" dirty="0"/>
              <a:t>-nominateurs doivent fournir des lettres de reconnaissance. </a:t>
            </a:r>
          </a:p>
        </p:txBody>
      </p:sp>
      <p:sp>
        <p:nvSpPr>
          <p:cNvPr id="6" name="TextBox 5">
            <a:extLst>
              <a:ext uri="{FF2B5EF4-FFF2-40B4-BE49-F238E27FC236}">
                <a16:creationId xmlns:a16="http://schemas.microsoft.com/office/drawing/2014/main" id="{57578272-5DAD-43A7-9348-9686FACE0EE1}"/>
              </a:ext>
            </a:extLst>
          </p:cNvPr>
          <p:cNvSpPr txBox="1"/>
          <p:nvPr/>
        </p:nvSpPr>
        <p:spPr>
          <a:xfrm>
            <a:off x="2081525" y="5505271"/>
            <a:ext cx="7062475" cy="1200329"/>
          </a:xfrm>
          <a:prstGeom prst="rect">
            <a:avLst/>
          </a:prstGeom>
          <a:noFill/>
        </p:spPr>
        <p:txBody>
          <a:bodyPr wrap="square">
            <a:spAutoFit/>
          </a:bodyPr>
          <a:lstStyle/>
          <a:p>
            <a:r>
              <a:rPr lang="fr-CA" sz="1400" i="1" dirty="0">
                <a:solidFill>
                  <a:schemeClr val="bg1"/>
                </a:solidFill>
              </a:rPr>
              <a:t>Les lettres devraient décrire la nature et la durée de la ou des relations professionnelles avec le candidat ou la candidate et aborder, dans des paragraphes distincts, les cinq caractéristiques de reconnaissance suivantes : reconnaissance, leadership, créativité, compétences et expériences distinctives, et engagement à faire progresser les sciences de la santé. Les lettres doivent être axées sur les contributions des candidates et candidats</a:t>
            </a:r>
            <a:r>
              <a:rPr lang="fr-CA" sz="1600" i="1" dirty="0">
                <a:solidFill>
                  <a:schemeClr val="bg1"/>
                </a:solidFill>
              </a:rPr>
              <a:t>.</a:t>
            </a:r>
          </a:p>
        </p:txBody>
      </p:sp>
    </p:spTree>
    <p:extLst>
      <p:ext uri="{BB962C8B-B14F-4D97-AF65-F5344CB8AC3E}">
        <p14:creationId xmlns:p14="http://schemas.microsoft.com/office/powerpoint/2010/main" val="471916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Processus de nomination</a:t>
            </a:r>
          </a:p>
        </p:txBody>
      </p:sp>
      <p:sp>
        <p:nvSpPr>
          <p:cNvPr id="3" name="Content Placeholder 2"/>
          <p:cNvSpPr>
            <a:spLocks noGrp="1"/>
          </p:cNvSpPr>
          <p:nvPr>
            <p:ph idx="1"/>
          </p:nvPr>
        </p:nvSpPr>
        <p:spPr>
          <a:xfrm>
            <a:off x="304800" y="990600"/>
            <a:ext cx="8534400" cy="3962400"/>
          </a:xfrm>
        </p:spPr>
        <p:txBody>
          <a:bodyPr>
            <a:noAutofit/>
          </a:bodyPr>
          <a:lstStyle/>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b="0" dirty="0">
                <a:ea typeface="Times New Roman"/>
                <a:cs typeface="Arial"/>
              </a:rPr>
              <a:t>Trois (3) lettres de nomination sont requises, et au moins un des trois nominateurs doit être membre de l’ACSS.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b="0" dirty="0">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b="0" dirty="0">
                <a:ea typeface="Times New Roman"/>
                <a:cs typeface="Arial"/>
              </a:rPr>
              <a:t>Le nominateur principal doit fournir une lettre de nomination qui présente la candidate ou le candidat de même que les </a:t>
            </a:r>
            <a:r>
              <a:rPr lang="fr-CA" b="0" dirty="0" err="1">
                <a:ea typeface="Times New Roman"/>
                <a:cs typeface="Arial"/>
              </a:rPr>
              <a:t>co</a:t>
            </a:r>
            <a:r>
              <a:rPr lang="fr-CA" b="0" dirty="0">
                <a:ea typeface="Times New Roman"/>
                <a:cs typeface="Arial"/>
              </a:rPr>
              <a:t>-nominateurs et accepter la responsabilité de coordonner l’ensemble du dossier de candidature.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GB" b="0" dirty="0">
              <a:solidFill>
                <a:srgbClr val="000000"/>
              </a:solidFill>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b="0" dirty="0"/>
              <a:t>Les deux </a:t>
            </a:r>
            <a:r>
              <a:rPr lang="fr-CA" b="0" dirty="0" err="1"/>
              <a:t>co</a:t>
            </a:r>
            <a:r>
              <a:rPr lang="fr-CA" b="0" dirty="0"/>
              <a:t>-nominateurs, qui seraient normalement un leader institutionnel de l’établissement du candidat ou de la candidate et une ou un collègue d’un autre établissement, national ou international, appuieront la candidature. </a:t>
            </a: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b="0" dirty="0"/>
              <a:t>Les lettres devraient décrire la nature et la durée de la ou des relations professionnelles avec le candidat ou la candidate et aborder, dans des paragraphes distincts, les cinq caractéristiques de reconnaissance suivantes : reconnaissance, leadership, créativité, compétences et expériences distinctives, et engagement à faire progresser les sciences de la santé. Les lettres doivent être axées sur les contributions des candidates et candidats.</a:t>
            </a:r>
          </a:p>
        </p:txBody>
      </p:sp>
    </p:spTree>
    <p:extLst>
      <p:ext uri="{BB962C8B-B14F-4D97-AF65-F5344CB8AC3E}">
        <p14:creationId xmlns:p14="http://schemas.microsoft.com/office/powerpoint/2010/main" val="139376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a:t>De quoi est formé un dossier de candidature complet?</a:t>
            </a:r>
            <a:br>
              <a:rPr lang="fr-CA" dirty="0"/>
            </a:br>
            <a:endParaRPr lang="fr-CA" dirty="0"/>
          </a:p>
        </p:txBody>
      </p:sp>
      <p:sp>
        <p:nvSpPr>
          <p:cNvPr id="3" name="Content Placeholder 2"/>
          <p:cNvSpPr>
            <a:spLocks noGrp="1"/>
          </p:cNvSpPr>
          <p:nvPr>
            <p:ph idx="1"/>
          </p:nvPr>
        </p:nvSpPr>
        <p:spPr>
          <a:xfrm>
            <a:off x="304800" y="914400"/>
            <a:ext cx="8534400" cy="3886200"/>
          </a:xfrm>
        </p:spPr>
        <p:txBody>
          <a:bodyPr>
            <a:noAutofit/>
          </a:bodyPr>
          <a:lstStyle/>
          <a:p>
            <a:pPr lvl="0">
              <a:spcBef>
                <a:spcPts val="0"/>
              </a:spcBef>
              <a:buClr>
                <a:srgbClr val="000080"/>
              </a:buClr>
              <a:buSzPts val="800"/>
              <a:buFont typeface="Symbol"/>
              <a:buChar char=""/>
              <a:tabLst>
                <a:tab pos="-914400" algn="l"/>
                <a:tab pos="-457200" algn="l"/>
              </a:tabLst>
            </a:pPr>
            <a:endParaRPr lang="fr-CA" sz="1400"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sz="1400" b="0" dirty="0">
                <a:ea typeface="Times New Roman"/>
                <a:cs typeface="Times New Roman"/>
              </a:rPr>
              <a:t>Lettres de nomination de trois (3) nominateurs (dont le principal nominateur)</a:t>
            </a:r>
          </a:p>
          <a:p>
            <a:pPr marL="0" lvl="0" indent="0">
              <a:spcBef>
                <a:spcPts val="0"/>
              </a:spcBef>
              <a:buClr>
                <a:srgbClr val="000080"/>
              </a:buClr>
              <a:buSzPts val="800"/>
              <a:tabLst>
                <a:tab pos="-914400" algn="l"/>
                <a:tab pos="-457200" algn="l"/>
              </a:tabLst>
            </a:pPr>
            <a:endParaRPr lang="en-GB" sz="1400"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sz="1400" b="0" dirty="0">
                <a:ea typeface="Times New Roman"/>
                <a:cs typeface="Times New Roman"/>
              </a:rPr>
              <a:t>Formulaire de nomination rempli comprenant : une fiche sur le candidat ou la candidate (page 2), un texte de présentation et des mots-clés (page 3), un résumé des réalisations et contributions du candidat ou de la candidate (page 4), </a:t>
            </a:r>
            <a:r>
              <a:rPr lang="fr-CA" sz="1400" b="0" dirty="0">
                <a:ea typeface="Times New Roman"/>
                <a:cs typeface="Arial"/>
              </a:rPr>
              <a:t>une déclaration personnelle du candidat ou de la candidate relatant sa participation active et son implication dans des associations de bénévoles, des sociétés ou d’autres groupes (qui ne s’inscrivent pas dans le cadre de son travail rémunéré) et comment elle prévoit s’impliquer activement dans le travail de l’Académie (page 5); une note visant à aider le candidat ou la candidate à produire cette déclaration est incluse dans la trousse de nomination (page 5) et devrait être fournie au candidat ou à la candidate par le principal nominateur</a:t>
            </a:r>
          </a:p>
          <a:p>
            <a:pPr marL="0" lvl="0" indent="0">
              <a:spcBef>
                <a:spcPts val="0"/>
              </a:spcBef>
              <a:buClr>
                <a:srgbClr val="000080"/>
              </a:buClr>
              <a:buSzPts val="800"/>
              <a:tabLst>
                <a:tab pos="-914400" algn="l"/>
                <a:tab pos="-457200" algn="l"/>
              </a:tabLst>
            </a:pPr>
            <a:endParaRPr lang="en-US" sz="1400"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sz="1400" b="0" dirty="0">
                <a:ea typeface="Times New Roman"/>
                <a:cs typeface="Times New Roman"/>
              </a:rPr>
              <a:t>Curriculum vitæ du candidat ou de la candidate</a:t>
            </a:r>
            <a:r>
              <a:rPr lang="fr-CA" sz="1400" b="0" dirty="0">
                <a:solidFill>
                  <a:srgbClr val="221E1F"/>
                </a:solidFill>
              </a:rPr>
              <a:t> </a:t>
            </a:r>
            <a:r>
              <a:rPr lang="fr-CA" sz="1400" dirty="0">
                <a:solidFill>
                  <a:srgbClr val="221E1F"/>
                </a:solidFill>
              </a:rPr>
              <a:t>indiquant clairement lorsque des étudiants aux cycles supérieurs étaient les auteurs d’articles au moyen d’un astérisque à côté du nom des étudiants en question</a:t>
            </a:r>
          </a:p>
          <a:p>
            <a:pPr marL="0" lvl="0" indent="0">
              <a:spcBef>
                <a:spcPts val="0"/>
              </a:spcBef>
              <a:buClr>
                <a:srgbClr val="000080"/>
              </a:buClr>
              <a:buSzPts val="800"/>
              <a:tabLst>
                <a:tab pos="-914400" algn="l"/>
                <a:tab pos="-457200" algn="l"/>
              </a:tabLst>
            </a:pPr>
            <a:endParaRPr lang="en-US" sz="1400" b="0" dirty="0">
              <a:solidFill>
                <a:srgbClr val="221E1F"/>
              </a:solidFill>
            </a:endParaRPr>
          </a:p>
          <a:p>
            <a:pPr lvl="0">
              <a:spcBef>
                <a:spcPts val="0"/>
              </a:spcBef>
              <a:buClr>
                <a:srgbClr val="000080"/>
              </a:buClr>
              <a:buSzPts val="800"/>
              <a:buFont typeface="Symbol"/>
              <a:buChar char=""/>
              <a:tabLst>
                <a:tab pos="-914400" algn="l"/>
                <a:tab pos="-457200" algn="l"/>
              </a:tabLst>
            </a:pPr>
            <a:r>
              <a:rPr lang="fr-CA" sz="1400" b="0" dirty="0">
                <a:solidFill>
                  <a:srgbClr val="221E1F"/>
                </a:solidFill>
              </a:rPr>
              <a:t>Les dossiers incomplets ne seront pas lus et seront retournés au principal nominateur.</a:t>
            </a:r>
          </a:p>
          <a:p>
            <a:pPr lvl="0">
              <a:spcBef>
                <a:spcPts val="0"/>
              </a:spcBef>
              <a:buClr>
                <a:srgbClr val="000080"/>
              </a:buClr>
              <a:buSzPts val="800"/>
              <a:buFont typeface="Symbol"/>
              <a:buChar char=""/>
              <a:tabLst>
                <a:tab pos="-914400" algn="l"/>
                <a:tab pos="-457200" algn="l"/>
              </a:tabLst>
            </a:pPr>
            <a:endParaRPr lang="en-US" sz="1800" b="0" dirty="0"/>
          </a:p>
        </p:txBody>
      </p:sp>
    </p:spTree>
    <p:extLst>
      <p:ext uri="{BB962C8B-B14F-4D97-AF65-F5344CB8AC3E}">
        <p14:creationId xmlns:p14="http://schemas.microsoft.com/office/powerpoint/2010/main" val="476724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0</TotalTime>
  <Words>2197</Words>
  <Application>Microsoft Office PowerPoint</Application>
  <PresentationFormat>On-screen Show (4:3)</PresentationFormat>
  <Paragraphs>100</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Adobe Garamond Pro</vt:lpstr>
      <vt:lpstr>Arial</vt:lpstr>
      <vt:lpstr>Calibri</vt:lpstr>
      <vt:lpstr>Franklin Gothic Book</vt:lpstr>
      <vt:lpstr>Franklin Gothic Medium</vt:lpstr>
      <vt:lpstr>Symbol</vt:lpstr>
      <vt:lpstr>Wingdings</vt:lpstr>
      <vt:lpstr>Angles</vt:lpstr>
      <vt:lpstr>Préparer un dossier pour la nomination d’un membre</vt:lpstr>
      <vt:lpstr>Échéancier pour 2021</vt:lpstr>
      <vt:lpstr>Engagement formel à servir</vt:lpstr>
      <vt:lpstr>Exigences et admissibilité</vt:lpstr>
      <vt:lpstr>Caractéristiques démontrées d’un membre </vt:lpstr>
      <vt:lpstr>Admissibilité</vt:lpstr>
      <vt:lpstr>Processus de nomination</vt:lpstr>
      <vt:lpstr>Processus de nomination</vt:lpstr>
      <vt:lpstr>De quoi est formé un dossier de candidature complet? </vt:lpstr>
      <vt:lpstr>Regroupement de l’information Les dossiers doivent être présentés dans l’ordre ci-dessous et envoyés par courriel à kbimm@cahs-acss.ca.</vt:lpstr>
      <vt:lpstr>Texte de présentation et évaluation détaillée</vt:lpstr>
      <vt:lpstr>Processus d’examen</vt:lpstr>
      <vt:lpstr>Affectation des examinateurs</vt:lpstr>
      <vt:lpstr>Classement des candidats :  échelle en 5 points</vt:lpstr>
      <vt:lpstr>Réunion d’examen</vt:lpstr>
      <vt:lpstr>Approbation finale</vt:lpstr>
    </vt:vector>
  </TitlesOfParts>
  <Company>DC UofT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Chris Frantz</cp:lastModifiedBy>
  <cp:revision>89</cp:revision>
  <cp:lastPrinted>2016-12-14T18:26:31Z</cp:lastPrinted>
  <dcterms:created xsi:type="dcterms:W3CDTF">2014-11-15T16:57:13Z</dcterms:created>
  <dcterms:modified xsi:type="dcterms:W3CDTF">2021-01-18T16:48:24Z</dcterms:modified>
</cp:coreProperties>
</file>