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9" r:id="rId4"/>
    <p:sldId id="266" r:id="rId5"/>
    <p:sldId id="264" r:id="rId6"/>
    <p:sldId id="265" r:id="rId7"/>
    <p:sldId id="267" r:id="rId8"/>
    <p:sldId id="258" r:id="rId9"/>
    <p:sldId id="268" r:id="rId10"/>
    <p:sldId id="276" r:id="rId11"/>
    <p:sldId id="271" r:id="rId12"/>
    <p:sldId id="269" r:id="rId13"/>
    <p:sldId id="270" r:id="rId14"/>
    <p:sldId id="272"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660"/>
  </p:normalViewPr>
  <p:slideViewPr>
    <p:cSldViewPr>
      <p:cViewPr>
        <p:scale>
          <a:sx n="121" d="100"/>
          <a:sy n="121" d="100"/>
        </p:scale>
        <p:origin x="-1260" y="2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8E1A479-7071-4893-ACCB-6237CF5CF47F}" type="datetimeFigureOut">
              <a:rPr lang="en-US" smtClean="0"/>
              <a:t>2016-12-14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E1A479-7071-4893-ACCB-6237CF5CF47F}" type="datetimeFigureOut">
              <a:rPr lang="en-US" smtClean="0"/>
              <a:t>2016-12-14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E1A479-7071-4893-ACCB-6237CF5CF47F}" type="datetimeFigureOut">
              <a:rPr lang="en-US" smtClean="0"/>
              <a:t>2016-12-14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E1A479-7071-4893-ACCB-6237CF5CF47F}" type="datetimeFigureOut">
              <a:rPr lang="en-US" smtClean="0"/>
              <a:t>2016-12-14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A8E1A479-7071-4893-ACCB-6237CF5CF47F}" type="datetimeFigureOut">
              <a:rPr lang="en-US" smtClean="0"/>
              <a:t>2016-12-14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E1A479-7071-4893-ACCB-6237CF5CF47F}" type="datetimeFigureOut">
              <a:rPr lang="en-US" smtClean="0"/>
              <a:t>2016-12-14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0D609-0AAA-4AB8-91FC-06345D986485}"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8E1A479-7071-4893-ACCB-6237CF5CF47F}" type="datetimeFigureOut">
              <a:rPr lang="en-US" smtClean="0"/>
              <a:t>2016-12-14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E1A479-7071-4893-ACCB-6237CF5CF47F}" type="datetimeFigureOut">
              <a:rPr lang="en-US" smtClean="0"/>
              <a:t>2016-12-14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E1A479-7071-4893-ACCB-6237CF5CF47F}" type="datetimeFigureOut">
              <a:rPr lang="en-US" smtClean="0"/>
              <a:t>2016-12-14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A8E1A479-7071-4893-ACCB-6237CF5CF47F}" type="datetimeFigureOut">
              <a:rPr lang="en-US" smtClean="0"/>
              <a:t>2016-12-14</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040D609-0AAA-4AB8-91FC-06345D98648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E1A479-7071-4893-ACCB-6237CF5CF47F}" type="datetimeFigureOut">
              <a:rPr lang="en-US" smtClean="0"/>
              <a:t>2016-12-14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8E1A479-7071-4893-ACCB-6237CF5CF47F}" type="datetimeFigureOut">
              <a:rPr lang="en-US" smtClean="0"/>
              <a:t>2016-12-14</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040D609-0AAA-4AB8-91FC-06345D98648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slideLayout" Target="../slideLayouts/slideLayout1.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s>
</file>

<file path=ppt/slides/_rels/slide11.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hyperlink" Target="mailto:a.hardisty@utoronto.ca"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8.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s>
</file>

<file path=ppt/slides/_rels/slide7.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p:txBody>
          <a:bodyPr/>
          <a:lstStyle/>
          <a:p>
            <a:r>
              <a:rPr lang="en-US" sz="2400" dirty="0" smtClean="0"/>
              <a:t>Préparer un dossier pour la nomination d'un membre</a:t>
            </a:r>
            <a:endParaRPr lang="fr-CA" sz="2400" dirty="0"/>
          </a:p>
        </p:txBody>
      </p:sp>
      <p:sp>
        <p:nvSpPr>
          <p:cNvPr id="3" name="Subtitle 2"/>
          <p:cNvSpPr>
            <a:spLocks noGrp="1"/>
          </p:cNvSpPr>
          <p:nvPr>
            <p:ph type="subTitle" idx="1"/>
            <p:custDataLst>
              <p:tags r:id="rId2"/>
            </p:custDataLst>
          </p:nvPr>
        </p:nvSpPr>
        <p:spPr/>
        <p:txBody>
          <a:bodyPr/>
          <a:lstStyle/>
          <a:p>
            <a:r>
              <a:rPr dirty="0" smtClean="0"/>
              <a:t>processus et responsabilités</a:t>
            </a:r>
            <a:endParaRPr lang="fr-CA" dirty="0"/>
          </a:p>
        </p:txBody>
      </p:sp>
      <p:pic>
        <p:nvPicPr>
          <p:cNvPr id="4" name="Picture 3"/>
          <p:cNvPicPr>
            <a:picLocks noChangeAspect="1"/>
          </p:cNvPicPr>
          <p:nvPr>
            <p:custDataLst>
              <p:tags r:id="rId3"/>
            </p:custDataLst>
          </p:nvPr>
        </p:nvPicPr>
        <p:blipFill>
          <a:blip r:embed="rId6" cstate="print">
            <a:extLst>
              <a:ext uri="{28A0092B-C50C-407E-A947-70E740481C1C}">
                <a14:useLocalDpi xmlns:a14="http://schemas.microsoft.com/office/drawing/2010/main" val="0"/>
              </a:ext>
            </a:extLst>
          </a:blip>
          <a:stretch>
            <a:fillRect/>
          </a:stretch>
        </p:blipFill>
        <p:spPr>
          <a:xfrm>
            <a:off x="152400" y="228600"/>
            <a:ext cx="3547516" cy="1905000"/>
          </a:xfrm>
          <a:prstGeom prst="rect">
            <a:avLst/>
          </a:prstGeom>
        </p:spPr>
      </p:pic>
      <p:sp>
        <p:nvSpPr>
          <p:cNvPr id="5" name="TextBox 4"/>
          <p:cNvSpPr txBox="1"/>
          <p:nvPr>
            <p:custDataLst>
              <p:tags r:id="rId4"/>
            </p:custDataLst>
          </p:nvPr>
        </p:nvSpPr>
        <p:spPr>
          <a:xfrm>
            <a:off x="4419600" y="3886200"/>
            <a:ext cx="4191000" cy="2339102"/>
          </a:xfrm>
          <a:prstGeom prst="rect">
            <a:avLst/>
          </a:prstGeom>
          <a:noFill/>
        </p:spPr>
        <p:txBody>
          <a:bodyPr wrap="square" rtlCol="0">
            <a:spAutoFit/>
          </a:bodyPr>
          <a:lstStyle/>
          <a:p>
            <a:pPr lvl="0" indent="-342900"/>
            <a:r>
              <a:rPr lang="en-US" b="1" dirty="0" smtClean="0">
                <a:solidFill>
                  <a:srgbClr val="000000"/>
                </a:solidFill>
              </a:rPr>
              <a:t>Le principal nominateur doit être membre de l'ACSS. </a:t>
            </a:r>
            <a:endParaRPr lang="fr-CA" b="1" dirty="0" smtClean="0">
              <a:solidFill>
                <a:srgbClr val="000000"/>
              </a:solidFill>
              <a:ea typeface="Times New Roman"/>
              <a:cs typeface="Calibri"/>
            </a:endParaRPr>
          </a:p>
          <a:p>
            <a:pPr lvl="0" indent="-342900"/>
            <a:endParaRPr lang="fr-CA" b="1" dirty="0">
              <a:solidFill>
                <a:srgbClr val="000000"/>
              </a:solidFill>
              <a:ea typeface="Times New Roman"/>
              <a:cs typeface="Calibri"/>
            </a:endParaRPr>
          </a:p>
          <a:p>
            <a:pPr lvl="0" indent="-342900"/>
            <a:r>
              <a:rPr lang="en-US" b="1" dirty="0" smtClean="0">
                <a:solidFill>
                  <a:srgbClr val="000000"/>
                </a:solidFill>
              </a:rPr>
              <a:t>En plus de fournir une lettre de nomination qui présente la candidate ou le candidat de même que les conominateurs, le principal nominateur accepte la responsabilité de </a:t>
            </a:r>
            <a:endParaRPr lang="fr-CA" b="1" dirty="0" smtClean="0">
              <a:solidFill>
                <a:srgbClr val="000000"/>
              </a:solidFill>
              <a:ea typeface="Times New Roman"/>
              <a:cs typeface="Calibri"/>
            </a:endParaRPr>
          </a:p>
          <a:p>
            <a:pPr lvl="0" indent="-342900"/>
            <a:r>
              <a:rPr lang="en-US" b="1" dirty="0" smtClean="0">
                <a:solidFill>
                  <a:srgbClr val="000000"/>
                </a:solidFill>
              </a:rPr>
              <a:t>coordonner l'ensemble du dossier de candidature. </a:t>
            </a:r>
          </a:p>
          <a:p>
            <a:pPr lvl="0" indent="-342900"/>
            <a:endParaRPr lang="fr-CA" sz="2000" b="1" dirty="0">
              <a:solidFill>
                <a:srgbClr val="000000"/>
              </a:solidFill>
              <a:ea typeface="Times New Roman"/>
              <a:cs typeface="Calibri"/>
            </a:endParaRPr>
          </a:p>
        </p:txBody>
      </p:sp>
    </p:spTree>
    <p:extLst>
      <p:ext uri="{BB962C8B-B14F-4D97-AF65-F5344CB8AC3E}">
        <p14:creationId xmlns:p14="http://schemas.microsoft.com/office/powerpoint/2010/main" val="35352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Citation et évaluation détaillée</a:t>
            </a:r>
            <a:endParaRPr lang="fr-CA" dirty="0"/>
          </a:p>
        </p:txBody>
      </p:sp>
      <p:sp>
        <p:nvSpPr>
          <p:cNvPr id="3" name="Content Placeholder 2"/>
          <p:cNvSpPr>
            <a:spLocks noGrp="1"/>
          </p:cNvSpPr>
          <p:nvPr>
            <p:ph idx="1"/>
            <p:custDataLst>
              <p:tags r:id="rId2"/>
            </p:custDataLst>
          </p:nvPr>
        </p:nvSpPr>
        <p:spPr/>
        <p:txBody>
          <a:bodyPr>
            <a:normAutofit lnSpcReduction="10000"/>
          </a:bodyPr>
          <a:lstStyle/>
          <a:p>
            <a:endParaRPr lang="fr-CA" sz="2400" b="0" dirty="0">
              <a:solidFill>
                <a:srgbClr val="000000"/>
              </a:solidFill>
              <a:latin typeface="Adobe Garamond Pro"/>
            </a:endParaRPr>
          </a:p>
          <a:p>
            <a:pPr>
              <a:buFont typeface="Arial" panose="020B0604020202020204" pitchFamily="34" charset="0"/>
              <a:buChar char="•"/>
            </a:pPr>
            <a:r>
              <a:rPr lang="en-US" sz="1800" b="0" dirty="0" smtClean="0">
                <a:solidFill>
                  <a:srgbClr val="221E1F"/>
                </a:solidFill>
              </a:rPr>
              <a:t>La citation de 100 mots, rédigée à la 3</a:t>
            </a:r>
            <a:r>
              <a:rPr lang="en-US" sz="1800" b="0" baseline="30000" dirty="0" smtClean="0">
                <a:solidFill>
                  <a:srgbClr val="221E1F"/>
                </a:solidFill>
              </a:rPr>
              <a:t>e</a:t>
            </a:r>
            <a:r>
              <a:rPr lang="en-US" sz="1800" b="0" dirty="0" smtClean="0">
                <a:solidFill>
                  <a:srgbClr val="221E1F"/>
                </a:solidFill>
              </a:rPr>
              <a:t> personne, mettra en évidence les réalisations et contributions du candidat ou de la candidate.  Le vocabulaire utilisé devrait convenir aux cérémonies, communications usuelles et communiqués de presse. Si un candidat est élu, la citation est imprimée dans le programme de la cérémonie d'induction et est affichée dans le site Web de l'Académie. </a:t>
            </a:r>
            <a:endParaRPr lang="fr-CA" sz="1800" b="0" dirty="0" smtClean="0">
              <a:solidFill>
                <a:srgbClr val="221E1F"/>
              </a:solidFill>
            </a:endParaRPr>
          </a:p>
          <a:p>
            <a:pPr>
              <a:buFont typeface="Arial" panose="020B0604020202020204" pitchFamily="34" charset="0"/>
              <a:buChar char="•"/>
            </a:pPr>
            <a:r>
              <a:rPr lang="en-US" sz="1800" b="0" dirty="0" smtClean="0">
                <a:solidFill>
                  <a:srgbClr val="221E1F"/>
                </a:solidFill>
              </a:rPr>
              <a:t>Dans une évaluation de 500 mots, le principal nominateur résumera les contributions et le leadership établis et reconnus à l'échelle internationale qui ont permis de faire avancer significativement le domaine universitaire des sciences de la santé. Il s'agit d'un </a:t>
            </a:r>
            <a:r>
              <a:rPr lang="en-US" sz="1800" dirty="0" smtClean="0">
                <a:solidFill>
                  <a:srgbClr val="221E1F"/>
                </a:solidFill>
              </a:rPr>
              <a:t>ajout</a:t>
            </a:r>
            <a:r>
              <a:rPr lang="en-US" sz="1800" b="0" dirty="0" smtClean="0">
                <a:solidFill>
                  <a:srgbClr val="221E1F"/>
                </a:solidFill>
              </a:rPr>
              <a:t> à la lettre de nomination personnelle du principal nominateur.</a:t>
            </a:r>
            <a:endParaRPr lang="fr-CA" sz="1800" b="0" dirty="0" smtClean="0">
              <a:solidFill>
                <a:srgbClr val="221E1F"/>
              </a:solidFill>
            </a:endParaRPr>
          </a:p>
        </p:txBody>
      </p:sp>
    </p:spTree>
    <p:extLst>
      <p:ext uri="{BB962C8B-B14F-4D97-AF65-F5344CB8AC3E}">
        <p14:creationId xmlns:p14="http://schemas.microsoft.com/office/powerpoint/2010/main" val="20319620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Processus d'examen</a:t>
            </a:r>
            <a:endParaRPr lang="fr-CA" dirty="0"/>
          </a:p>
        </p:txBody>
      </p:sp>
      <p:sp>
        <p:nvSpPr>
          <p:cNvPr id="3" name="Text Placeholder 2"/>
          <p:cNvSpPr>
            <a:spLocks noGrp="1"/>
          </p:cNvSpPr>
          <p:nvPr>
            <p:ph type="body" idx="1"/>
            <p:custDataLst>
              <p:tags r:id="rId2"/>
            </p:custDataLst>
          </p:nvPr>
        </p:nvSpPr>
        <p:spPr/>
        <p:txBody>
          <a:bodyPr/>
          <a:lstStyle/>
          <a:p>
            <a:r>
              <a:rPr dirty="0" smtClean="0"/>
              <a:t>Comité de nomination et responsabilités</a:t>
            </a:r>
            <a:endParaRPr lang="fr-CA" dirty="0"/>
          </a:p>
        </p:txBody>
      </p:sp>
      <p:sp>
        <p:nvSpPr>
          <p:cNvPr id="4" name="TextBox 3"/>
          <p:cNvSpPr txBox="1"/>
          <p:nvPr>
            <p:custDataLst>
              <p:tags r:id="rId3"/>
            </p:custDataLst>
          </p:nvPr>
        </p:nvSpPr>
        <p:spPr>
          <a:xfrm>
            <a:off x="3886200" y="3505200"/>
            <a:ext cx="4791075" cy="3139321"/>
          </a:xfrm>
          <a:prstGeom prst="rect">
            <a:avLst/>
          </a:prstGeom>
          <a:noFill/>
        </p:spPr>
        <p:txBody>
          <a:bodyPr wrap="square" rtlCol="0">
            <a:spAutoFit/>
          </a:bodyPr>
          <a:lstStyle/>
          <a:p>
            <a:r>
              <a:rPr lang="en-US" b="1" dirty="0" smtClean="0">
                <a:effectLst/>
              </a:rPr>
              <a:t>Le Comité de nomination est présidé par le président désigné ou la </a:t>
            </a:r>
            <a:r>
              <a:rPr lang="en-US" b="1" dirty="0" err="1" smtClean="0">
                <a:effectLst/>
              </a:rPr>
              <a:t>présidente</a:t>
            </a:r>
            <a:r>
              <a:rPr lang="en-US" b="1" dirty="0" smtClean="0">
                <a:effectLst/>
              </a:rPr>
              <a:t> </a:t>
            </a:r>
            <a:r>
              <a:rPr lang="en-US" b="1" dirty="0" err="1" smtClean="0">
                <a:effectLst/>
              </a:rPr>
              <a:t>designée</a:t>
            </a:r>
            <a:r>
              <a:rPr lang="en-US" b="1" dirty="0" smtClean="0">
                <a:effectLst/>
              </a:rPr>
              <a:t>.</a:t>
            </a:r>
          </a:p>
          <a:p>
            <a:endParaRPr lang="fr-CA" b="1" dirty="0" smtClean="0">
              <a:effectLst/>
              <a:ea typeface="Calibri"/>
            </a:endParaRPr>
          </a:p>
          <a:p>
            <a:r>
              <a:rPr lang="en-US" b="1" dirty="0" smtClean="0">
                <a:effectLst/>
              </a:rPr>
              <a:t>L'Académie regroupe des membres anglophones et francophones, et ses membres proviennent de tous les secteurs, y compris la science fondamentale, la santé publique et les services de santé. </a:t>
            </a:r>
          </a:p>
          <a:p>
            <a:endParaRPr lang="fr-CA" b="1" dirty="0" smtClean="0">
              <a:effectLst/>
              <a:ea typeface="Calibri"/>
            </a:endParaRPr>
          </a:p>
          <a:p>
            <a:r>
              <a:rPr lang="en-US" b="1" dirty="0" smtClean="0">
                <a:effectLst/>
              </a:rPr>
              <a:t>La nomination donne lieu à un mandat de 3 ans renouvelable.</a:t>
            </a:r>
            <a:endParaRPr lang="fr-CA" b="1" dirty="0">
              <a:effectLst/>
              <a:ea typeface="Calibri"/>
            </a:endParaRPr>
          </a:p>
        </p:txBody>
      </p:sp>
    </p:spTree>
    <p:extLst>
      <p:ext uri="{BB962C8B-B14F-4D97-AF65-F5344CB8AC3E}">
        <p14:creationId xmlns:p14="http://schemas.microsoft.com/office/powerpoint/2010/main" val="12077650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Affectation des examinateurs</a:t>
            </a:r>
            <a:endParaRPr lang="fr-CA" dirty="0"/>
          </a:p>
        </p:txBody>
      </p:sp>
      <p:sp>
        <p:nvSpPr>
          <p:cNvPr id="3" name="Content Placeholder 2"/>
          <p:cNvSpPr>
            <a:spLocks noGrp="1"/>
          </p:cNvSpPr>
          <p:nvPr>
            <p:ph idx="1"/>
            <p:custDataLst>
              <p:tags r:id="rId2"/>
            </p:custDataLst>
          </p:nvPr>
        </p:nvSpPr>
        <p:spPr>
          <a:xfrm>
            <a:off x="838200" y="1600200"/>
            <a:ext cx="7520940" cy="2861772"/>
          </a:xfrm>
        </p:spPr>
        <p:txBody>
          <a:bodyPr>
            <a:normAutofit lnSpcReduction="10000"/>
          </a:bodyPr>
          <a:lstStyle/>
          <a:p>
            <a:pPr>
              <a:buFont typeface="Arial" panose="020B0604020202020204" pitchFamily="34" charset="0"/>
              <a:buChar char="•"/>
            </a:pPr>
            <a:r>
              <a:rPr lang="en-US" sz="1800" b="0" dirty="0" smtClean="0">
                <a:solidFill>
                  <a:srgbClr val="000000"/>
                </a:solidFill>
              </a:rPr>
              <a:t>Chaque candidature est assignée à 2 membres du comité, l'un est l'examinateur principal, et l'autre, l'examinateur secondaire (50:50). </a:t>
            </a:r>
          </a:p>
          <a:p>
            <a:pPr marL="0" indent="0"/>
            <a:endParaRPr lang="fr-CA" sz="800" b="0" dirty="0">
              <a:solidFill>
                <a:srgbClr val="000000"/>
              </a:solidFill>
            </a:endParaRPr>
          </a:p>
          <a:p>
            <a:pPr lvl="0"/>
            <a:r>
              <a:rPr lang="en-US" sz="1800" b="0" dirty="0">
                <a:solidFill>
                  <a:srgbClr val="000000"/>
                </a:solidFill>
              </a:rPr>
              <a:t>•	Au moins un des examinateurs travaille dans la même discipline que le candidat ou la candidate.</a:t>
            </a:r>
          </a:p>
          <a:p>
            <a:pPr lvl="0"/>
            <a:endParaRPr lang="fr-CA" sz="800" b="0" dirty="0">
              <a:solidFill>
                <a:srgbClr val="000000"/>
              </a:solidFill>
            </a:endParaRPr>
          </a:p>
          <a:p>
            <a:pPr lvl="0"/>
            <a:r>
              <a:rPr lang="en-US" sz="1800" b="0" dirty="0">
                <a:solidFill>
                  <a:srgbClr val="000000"/>
                </a:solidFill>
              </a:rPr>
              <a:t>•	Les examinateurs ne sont pas affectés à des candidatures issues de leur propre université. S'il est déterminé que les examinateurs ont ou ont eu des interactions étroites avec le candidat ou la candidate, les dossiers sont réaffectés. </a:t>
            </a:r>
            <a:endParaRPr lang="fr-CA" sz="1800" b="0" dirty="0">
              <a:solidFill>
                <a:srgbClr val="000000"/>
              </a:solidFill>
            </a:endParaRPr>
          </a:p>
          <a:p>
            <a:endParaRPr lang="fr-CA" sz="1800" b="0" dirty="0"/>
          </a:p>
        </p:txBody>
      </p:sp>
    </p:spTree>
    <p:extLst>
      <p:ext uri="{BB962C8B-B14F-4D97-AF65-F5344CB8AC3E}">
        <p14:creationId xmlns:p14="http://schemas.microsoft.com/office/powerpoint/2010/main" val="15801112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381000" y="365760"/>
            <a:ext cx="8534400" cy="548640"/>
          </a:xfrm>
        </p:spPr>
        <p:txBody>
          <a:bodyPr/>
          <a:lstStyle/>
          <a:p>
            <a:r>
              <a:rPr sz="2600" dirty="0" smtClean="0"/>
              <a:t>Classement des candidats :  échelle en 5 points</a:t>
            </a:r>
            <a:endParaRPr lang="fr-CA" sz="2600" dirty="0"/>
          </a:p>
        </p:txBody>
      </p:sp>
      <p:sp>
        <p:nvSpPr>
          <p:cNvPr id="3" name="Content Placeholder 2"/>
          <p:cNvSpPr>
            <a:spLocks noGrp="1"/>
          </p:cNvSpPr>
          <p:nvPr>
            <p:ph idx="1"/>
            <p:custDataLst>
              <p:tags r:id="rId2"/>
            </p:custDataLst>
          </p:nvPr>
        </p:nvSpPr>
        <p:spPr>
          <a:xfrm>
            <a:off x="457200" y="1066800"/>
            <a:ext cx="8153400" cy="3962400"/>
          </a:xfrm>
        </p:spPr>
        <p:txBody>
          <a:bodyPr>
            <a:normAutofit fontScale="92500"/>
          </a:bodyPr>
          <a:lstStyle/>
          <a:p>
            <a:r>
              <a:rPr lang="en-US" sz="1800" b="0" u="sng" dirty="0" smtClean="0">
                <a:solidFill>
                  <a:srgbClr val="000000"/>
                </a:solidFill>
              </a:rPr>
              <a:t>Cadre</a:t>
            </a:r>
            <a:endParaRPr lang="fr-CA" sz="1800" b="0" u="sng" dirty="0">
              <a:solidFill>
                <a:srgbClr val="000000"/>
              </a:solidFill>
              <a:ea typeface="Calibri"/>
              <a:cs typeface="Times New Roman"/>
            </a:endParaRPr>
          </a:p>
          <a:p>
            <a:pPr>
              <a:buFont typeface="+mj-lt"/>
              <a:buAutoNum type="arabicPeriod"/>
            </a:pPr>
            <a:r>
              <a:rPr lang="en-US" sz="1800" b="0" dirty="0">
                <a:solidFill>
                  <a:srgbClr val="000000"/>
                </a:solidFill>
              </a:rPr>
              <a:t>Reconnaissance (par les pairs à l'échelle nationale et internationale, prix, invitations à donner des conférences, invitations à faire des revues et éditoriaux)</a:t>
            </a:r>
          </a:p>
          <a:p>
            <a:pPr>
              <a:buFont typeface="+mj-lt"/>
              <a:buAutoNum type="arabicPeriod"/>
            </a:pPr>
            <a:r>
              <a:rPr lang="en-US" sz="1800" b="0" dirty="0">
                <a:solidFill>
                  <a:srgbClr val="000000"/>
                </a:solidFill>
              </a:rPr>
              <a:t>Leadership (particulièrement au moyen de rôles et fonctions dans des organisations locales, régionales, nationales et </a:t>
            </a:r>
            <a:r>
              <a:rPr lang="en-US" sz="1800" b="0" dirty="0" err="1" smtClean="0">
                <a:solidFill>
                  <a:srgbClr val="000000"/>
                </a:solidFill>
              </a:rPr>
              <a:t>internationales</a:t>
            </a:r>
            <a:r>
              <a:rPr lang="en-US" sz="1800" b="0" dirty="0" smtClean="0">
                <a:solidFill>
                  <a:srgbClr val="000000"/>
                </a:solidFill>
              </a:rPr>
              <a:t>)</a:t>
            </a:r>
            <a:endParaRPr lang="en-US" sz="1800" b="0" dirty="0">
              <a:solidFill>
                <a:srgbClr val="000000"/>
              </a:solidFill>
            </a:endParaRPr>
          </a:p>
          <a:p>
            <a:pPr>
              <a:buFont typeface="+mj-lt"/>
              <a:buAutoNum type="arabicPeriod"/>
            </a:pPr>
            <a:r>
              <a:rPr lang="en-US" sz="1800" b="0" dirty="0">
                <a:solidFill>
                  <a:srgbClr val="000000"/>
                </a:solidFill>
              </a:rPr>
              <a:t>Créativité   (travaux de recherche exceptionnels, publications, technologies novatrices, brevets)</a:t>
            </a:r>
          </a:p>
          <a:p>
            <a:pPr>
              <a:buFont typeface="+mj-lt"/>
              <a:buAutoNum type="arabicPeriod"/>
            </a:pPr>
            <a:r>
              <a:rPr lang="en-US" sz="1800" b="0" dirty="0">
                <a:solidFill>
                  <a:srgbClr val="000000"/>
                </a:solidFill>
              </a:rPr>
              <a:t>Compétences distinctives  (expertise nationale/internationale identifiable qui contribuera à l'ensemble d'expertise de l'ACSS)</a:t>
            </a:r>
          </a:p>
          <a:p>
            <a:pPr>
              <a:buFont typeface="+mj-lt"/>
              <a:buAutoNum type="arabicPeriod"/>
            </a:pPr>
            <a:r>
              <a:rPr lang="en-US" sz="1800" b="0" dirty="0">
                <a:solidFill>
                  <a:srgbClr val="000000"/>
                </a:solidFill>
              </a:rPr>
              <a:t>Engagement à faire progresser le domaine universitaire des sciences de la santé  (engagement universitaire et innovation aux niveaux local, national et international, entre autres en enseignement et dans le domaine des services publics)</a:t>
            </a:r>
            <a:endParaRPr lang="fr-CA" sz="1800" dirty="0"/>
          </a:p>
        </p:txBody>
      </p:sp>
    </p:spTree>
    <p:extLst>
      <p:ext uri="{BB962C8B-B14F-4D97-AF65-F5344CB8AC3E}">
        <p14:creationId xmlns:p14="http://schemas.microsoft.com/office/powerpoint/2010/main" val="35340740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Réunion d'examen</a:t>
            </a:r>
            <a:endParaRPr lang="fr-CA" dirty="0"/>
          </a:p>
        </p:txBody>
      </p:sp>
      <p:sp>
        <p:nvSpPr>
          <p:cNvPr id="3" name="Content Placeholder 2"/>
          <p:cNvSpPr>
            <a:spLocks noGrp="1"/>
          </p:cNvSpPr>
          <p:nvPr>
            <p:ph idx="1"/>
            <p:custDataLst>
              <p:tags r:id="rId2"/>
            </p:custDataLst>
          </p:nvPr>
        </p:nvSpPr>
        <p:spPr>
          <a:xfrm>
            <a:off x="685800" y="1143000"/>
            <a:ext cx="7962900" cy="3579849"/>
          </a:xfrm>
        </p:spPr>
        <p:txBody>
          <a:bodyPr>
            <a:normAutofit fontScale="92500" lnSpcReduction="10000"/>
          </a:bodyPr>
          <a:lstStyle/>
          <a:p>
            <a:pPr lvl="0">
              <a:lnSpc>
                <a:spcPct val="115000"/>
              </a:lnSpc>
              <a:spcBef>
                <a:spcPts val="0"/>
              </a:spcBef>
              <a:buSzPts val="800"/>
              <a:buFont typeface="Symbol"/>
              <a:buChar char=""/>
            </a:pPr>
            <a:r>
              <a:rPr lang="en-US" sz="1800" b="0" dirty="0" smtClean="0"/>
              <a:t>Tous les scores sont rassemblés, et les dossiers sont classés en fonction des scores moyens attribués. Dans les cas où il existe une différence ≥ 1,0 entre le score de l'examinateur primaire et celui de l'examinateur secondaire, un examen additionnel est demandé. </a:t>
            </a:r>
          </a:p>
          <a:p>
            <a:pPr marL="0" lvl="0" indent="0">
              <a:lnSpc>
                <a:spcPct val="115000"/>
              </a:lnSpc>
              <a:spcBef>
                <a:spcPts val="0"/>
              </a:spcBef>
              <a:buSzPts val="800"/>
            </a:pPr>
            <a:endParaRPr lang="fr-CA" sz="800" b="0" dirty="0" smtClean="0">
              <a:ea typeface="Calibri"/>
              <a:cs typeface="Times New Roman"/>
            </a:endParaRPr>
          </a:p>
          <a:p>
            <a:pPr lvl="0">
              <a:lnSpc>
                <a:spcPct val="115000"/>
              </a:lnSpc>
              <a:spcBef>
                <a:spcPts val="0"/>
              </a:spcBef>
              <a:buSzPts val="800"/>
              <a:buFont typeface="Symbol"/>
              <a:buChar char=""/>
            </a:pPr>
            <a:r>
              <a:rPr lang="en-CA" sz="1800" b="0" dirty="0" smtClean="0"/>
              <a:t>Une journée complète de réunion est organisée pour l'examen des dossiers, et les examinateurs principaux y fournissent à l'oral un bref portrait des candidats. Ce portrait souligne les caractéristiques ou préoccupations justifiant le score octroyé par le principal examinateur.  En tenant compte d'une brève discussion où les membres du comité font part de leurs commentaires, l'examinateur principal et l'examinateur secondaire parviennent à une entente sur le score à attribuer.  Chaque membre vote ensuite en attribuant un score qui se situe à </a:t>
            </a:r>
            <a:r>
              <a:rPr lang="en-CA" sz="1800" b="0" u="sng" dirty="0"/>
              <a:t>+</a:t>
            </a:r>
            <a:r>
              <a:rPr lang="en-CA" sz="1800" b="0" dirty="0" smtClean="0"/>
              <a:t> 0,5 de l'évaluation consensuelle. </a:t>
            </a:r>
            <a:endParaRPr lang="fr-CA" sz="1800" b="0" dirty="0"/>
          </a:p>
        </p:txBody>
      </p:sp>
    </p:spTree>
    <p:extLst>
      <p:ext uri="{BB962C8B-B14F-4D97-AF65-F5344CB8AC3E}">
        <p14:creationId xmlns:p14="http://schemas.microsoft.com/office/powerpoint/2010/main" val="3190590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Approbation finale</a:t>
            </a:r>
            <a:endParaRPr lang="fr-CA" dirty="0"/>
          </a:p>
        </p:txBody>
      </p:sp>
      <p:sp>
        <p:nvSpPr>
          <p:cNvPr id="3" name="Content Placeholder 2"/>
          <p:cNvSpPr>
            <a:spLocks noGrp="1"/>
          </p:cNvSpPr>
          <p:nvPr>
            <p:ph idx="1"/>
            <p:custDataLst>
              <p:tags r:id="rId2"/>
            </p:custDataLst>
          </p:nvPr>
        </p:nvSpPr>
        <p:spPr>
          <a:xfrm>
            <a:off x="838200" y="1828800"/>
            <a:ext cx="7520940" cy="2057400"/>
          </a:xfrm>
        </p:spPr>
        <p:txBody>
          <a:bodyPr/>
          <a:lstStyle/>
          <a:p>
            <a:r>
              <a:rPr dirty="0" smtClean="0"/>
              <a:t>•</a:t>
            </a:r>
            <a:r>
              <a:rPr lang="en-US" dirty="0" smtClean="0"/>
              <a:t>	</a:t>
            </a:r>
            <a:r>
              <a:rPr lang="en-US" sz="1800" b="0" dirty="0"/>
              <a:t>À la fin de la réunion d'examen, les membres passent la liste des dossiers en revue afin d'évaluer la répercussion des scores et les seuils naturels indiquant quels dossiers peuvent être recommandés au conseil.</a:t>
            </a:r>
          </a:p>
          <a:p>
            <a:endParaRPr lang="fr-CA" sz="1800" b="0" dirty="0"/>
          </a:p>
          <a:p>
            <a:pPr>
              <a:buFont typeface="Arial" panose="020B0604020202020204" pitchFamily="34" charset="0"/>
              <a:buChar char="•"/>
            </a:pPr>
            <a:r>
              <a:rPr dirty="0" smtClean="0"/>
              <a:t>Le conseil de </a:t>
            </a:r>
            <a:r>
              <a:rPr dirty="0"/>
              <a:t>l'ACSS </a:t>
            </a:r>
            <a:r>
              <a:rPr lang="en-US" dirty="0"/>
              <a:t>prend la décision finale concernant l'élection</a:t>
            </a:r>
            <a:r>
              <a:rPr lang="en-US" sz="1800" b="0" dirty="0" smtClean="0"/>
              <a:t>.</a:t>
            </a:r>
          </a:p>
        </p:txBody>
      </p:sp>
    </p:spTree>
    <p:extLst>
      <p:ext uri="{BB962C8B-B14F-4D97-AF65-F5344CB8AC3E}">
        <p14:creationId xmlns:p14="http://schemas.microsoft.com/office/powerpoint/2010/main" val="3078747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Échéancier pour </a:t>
            </a:r>
            <a:r>
              <a:rPr dirty="0" smtClean="0"/>
              <a:t>201</a:t>
            </a:r>
            <a:r>
              <a:rPr lang="en-US" dirty="0" smtClean="0"/>
              <a:t>7</a:t>
            </a:r>
            <a:endParaRPr lang="fr-CA" dirty="0"/>
          </a:p>
        </p:txBody>
      </p:sp>
      <p:sp>
        <p:nvSpPr>
          <p:cNvPr id="3" name="Content Placeholder 2"/>
          <p:cNvSpPr>
            <a:spLocks noGrp="1"/>
          </p:cNvSpPr>
          <p:nvPr>
            <p:ph idx="1"/>
            <p:custDataLst>
              <p:tags r:id="rId2"/>
            </p:custDataLst>
          </p:nvPr>
        </p:nvSpPr>
        <p:spPr/>
        <p:txBody>
          <a:bodyPr>
            <a:normAutofit/>
          </a:bodyPr>
          <a:lstStyle/>
          <a:p>
            <a:r>
              <a:rPr dirty="0" smtClean="0"/>
              <a:t>•</a:t>
            </a:r>
            <a:r>
              <a:rPr lang="en-US" dirty="0" smtClean="0"/>
              <a:t>	</a:t>
            </a:r>
            <a:r>
              <a:rPr lang="en-US" sz="1800" b="0" dirty="0"/>
              <a:t>Date limite pour les nominations : </a:t>
            </a:r>
            <a:r>
              <a:rPr lang="en-US" sz="1800" dirty="0">
                <a:solidFill>
                  <a:schemeClr val="accent2">
                    <a:lumMod val="75000"/>
                  </a:schemeClr>
                </a:solidFill>
              </a:rPr>
              <a:t>l</a:t>
            </a:r>
            <a:r>
              <a:rPr lang="en-US" sz="1800" dirty="0" smtClean="0">
                <a:solidFill>
                  <a:schemeClr val="accent2">
                    <a:lumMod val="75000"/>
                  </a:schemeClr>
                </a:solidFill>
              </a:rPr>
              <a:t>e </a:t>
            </a:r>
            <a:r>
              <a:rPr lang="en-US" sz="1800" dirty="0" err="1">
                <a:solidFill>
                  <a:schemeClr val="accent2">
                    <a:lumMod val="75000"/>
                  </a:schemeClr>
                </a:solidFill>
              </a:rPr>
              <a:t>vendredi</a:t>
            </a:r>
            <a:r>
              <a:rPr lang="en-US" sz="1800" dirty="0">
                <a:solidFill>
                  <a:schemeClr val="accent2">
                    <a:lumMod val="75000"/>
                  </a:schemeClr>
                </a:solidFill>
              </a:rPr>
              <a:t> </a:t>
            </a:r>
            <a:r>
              <a:rPr lang="en-US" sz="1800" dirty="0" smtClean="0">
                <a:solidFill>
                  <a:schemeClr val="accent2">
                    <a:lumMod val="75000"/>
                  </a:schemeClr>
                </a:solidFill>
              </a:rPr>
              <a:t>10 </a:t>
            </a:r>
            <a:r>
              <a:rPr lang="en-US" sz="1800" dirty="0">
                <a:solidFill>
                  <a:schemeClr val="accent2">
                    <a:lumMod val="75000"/>
                  </a:schemeClr>
                </a:solidFill>
              </a:rPr>
              <a:t>mars </a:t>
            </a:r>
            <a:r>
              <a:rPr lang="en-US" sz="1800" dirty="0" smtClean="0">
                <a:solidFill>
                  <a:schemeClr val="accent2">
                    <a:lumMod val="75000"/>
                  </a:schemeClr>
                </a:solidFill>
              </a:rPr>
              <a:t>2017</a:t>
            </a:r>
            <a:endParaRPr lang="fr-CA" sz="1800" dirty="0" smtClean="0">
              <a:solidFill>
                <a:schemeClr val="accent2">
                  <a:lumMod val="75000"/>
                </a:schemeClr>
              </a:solidFill>
            </a:endParaRPr>
          </a:p>
          <a:p>
            <a:r>
              <a:rPr lang="en-US" dirty="0" smtClean="0"/>
              <a:t>	</a:t>
            </a:r>
            <a:r>
              <a:rPr lang="en-US" sz="1800" b="0" i="1" dirty="0" smtClean="0">
                <a:solidFill>
                  <a:schemeClr val="accent2">
                    <a:lumMod val="75000"/>
                  </a:schemeClr>
                </a:solidFill>
              </a:rPr>
              <a:t>Note – soumissions électroniques seulement à :  </a:t>
            </a:r>
            <a:r>
              <a:rPr lang="en-US" sz="1800" b="0" i="1" dirty="0" smtClean="0">
                <a:solidFill>
                  <a:schemeClr val="accent2">
                    <a:lumMod val="75000"/>
                  </a:schemeClr>
                </a:solidFill>
                <a:hlinkClick r:id="rId4"/>
              </a:rPr>
              <a:t>a.hardisty@utoronto.ca</a:t>
            </a:r>
            <a:endParaRPr lang="fr-CA" sz="1800" b="0" i="1" dirty="0" smtClean="0">
              <a:solidFill>
                <a:schemeClr val="accent2">
                  <a:lumMod val="75000"/>
                </a:schemeClr>
              </a:solidFill>
            </a:endParaRPr>
          </a:p>
          <a:p>
            <a:r>
              <a:rPr lang="en-US" sz="1800" b="0" dirty="0" smtClean="0"/>
              <a:t>•</a:t>
            </a:r>
            <a:r>
              <a:rPr lang="en-US" dirty="0" smtClean="0"/>
              <a:t>	</a:t>
            </a:r>
            <a:r>
              <a:rPr lang="en-US" sz="1800" b="0" dirty="0" smtClean="0"/>
              <a:t>Réunion d'examen : 10 h à 16 h (HNE) le </a:t>
            </a:r>
            <a:r>
              <a:rPr lang="en-US" sz="1800" b="0" dirty="0" err="1" smtClean="0"/>
              <a:t>samedi</a:t>
            </a:r>
            <a:r>
              <a:rPr lang="en-US" sz="1800" b="0" dirty="0" smtClean="0"/>
              <a:t> </a:t>
            </a:r>
            <a:r>
              <a:rPr lang="en-US" sz="1800" b="0" dirty="0" smtClean="0"/>
              <a:t>22</a:t>
            </a:r>
            <a:r>
              <a:rPr lang="en-US" sz="1800" b="0" dirty="0" smtClean="0"/>
              <a:t> avril</a:t>
            </a:r>
            <a:endParaRPr lang="fr-CA" sz="1800" b="0" dirty="0"/>
          </a:p>
          <a:p>
            <a:r>
              <a:rPr lang="en-US" sz="1800" b="0" dirty="0"/>
              <a:t>•	Recommandations au conseil :  </a:t>
            </a:r>
            <a:r>
              <a:rPr lang="en-US" sz="1800" b="0" dirty="0" err="1"/>
              <a:t>vendredi</a:t>
            </a:r>
            <a:r>
              <a:rPr lang="en-US" sz="1800" b="0" dirty="0"/>
              <a:t> </a:t>
            </a:r>
            <a:r>
              <a:rPr lang="en-US" sz="1800" b="0" dirty="0" smtClean="0"/>
              <a:t>5</a:t>
            </a:r>
            <a:r>
              <a:rPr lang="en-US" sz="1800" b="0" dirty="0"/>
              <a:t> mai</a:t>
            </a:r>
            <a:endParaRPr lang="fr-CA" sz="1800" b="0" dirty="0" smtClean="0"/>
          </a:p>
          <a:p>
            <a:pPr>
              <a:buFont typeface="Arial" panose="020B0604020202020204" pitchFamily="34" charset="0"/>
              <a:buChar char="•"/>
            </a:pPr>
            <a:r>
              <a:rPr lang="en-US" sz="1800" b="0" dirty="0" smtClean="0"/>
              <a:t>Annonce des résultats aux candidats :  </a:t>
            </a:r>
            <a:r>
              <a:rPr lang="en-US" sz="1800" b="0" dirty="0" err="1" smtClean="0"/>
              <a:t>lundi</a:t>
            </a:r>
            <a:r>
              <a:rPr lang="en-US" sz="1800" b="0" dirty="0" smtClean="0"/>
              <a:t> </a:t>
            </a:r>
            <a:r>
              <a:rPr lang="en-US" sz="1800" b="0" dirty="0" smtClean="0"/>
              <a:t>8</a:t>
            </a:r>
            <a:r>
              <a:rPr lang="en-US" sz="1800" b="0" dirty="0" smtClean="0"/>
              <a:t> mai</a:t>
            </a:r>
            <a:endParaRPr lang="fr-CA" sz="1800" b="0" dirty="0" smtClean="0"/>
          </a:p>
          <a:p>
            <a:pPr>
              <a:buFont typeface="Arial" panose="020B0604020202020204" pitchFamily="34" charset="0"/>
              <a:buChar char="•"/>
            </a:pPr>
            <a:r>
              <a:rPr lang="en-US" sz="1800" b="0" dirty="0" smtClean="0"/>
              <a:t>Cérémonie d'induction des nouveaux membres :  </a:t>
            </a:r>
            <a:r>
              <a:rPr lang="en-US" sz="1800" b="0" dirty="0" err="1" smtClean="0"/>
              <a:t>jeudi</a:t>
            </a:r>
            <a:r>
              <a:rPr lang="en-US" sz="1800" b="0" dirty="0" smtClean="0"/>
              <a:t> </a:t>
            </a:r>
            <a:r>
              <a:rPr lang="en-US" sz="1800" b="0" dirty="0" smtClean="0"/>
              <a:t>14</a:t>
            </a:r>
            <a:r>
              <a:rPr lang="en-US" sz="1800" b="0" dirty="0" smtClean="0"/>
              <a:t> septembre</a:t>
            </a:r>
            <a:endParaRPr lang="fr-CA" sz="1800" b="0" dirty="0"/>
          </a:p>
          <a:p>
            <a:endParaRPr lang="fr-CA" dirty="0"/>
          </a:p>
        </p:txBody>
      </p:sp>
    </p:spTree>
    <p:extLst>
      <p:ext uri="{BB962C8B-B14F-4D97-AF65-F5344CB8AC3E}">
        <p14:creationId xmlns:p14="http://schemas.microsoft.com/office/powerpoint/2010/main" val="1254559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Engagement formel à servir</a:t>
            </a:r>
            <a:endParaRPr lang="fr-CA" dirty="0"/>
          </a:p>
        </p:txBody>
      </p:sp>
      <p:sp>
        <p:nvSpPr>
          <p:cNvPr id="3" name="Content Placeholder 2"/>
          <p:cNvSpPr>
            <a:spLocks noGrp="1"/>
          </p:cNvSpPr>
          <p:nvPr>
            <p:ph idx="1"/>
            <p:custDataLst>
              <p:tags r:id="rId2"/>
            </p:custDataLst>
          </p:nvPr>
        </p:nvSpPr>
        <p:spPr>
          <a:xfrm>
            <a:off x="4800600" y="3429000"/>
            <a:ext cx="3810000" cy="2943687"/>
          </a:xfrm>
        </p:spPr>
        <p:txBody>
          <a:bodyPr>
            <a:normAutofit/>
          </a:bodyPr>
          <a:lstStyle/>
          <a:p>
            <a:pPr marL="0" marR="0">
              <a:spcBef>
                <a:spcPts val="0"/>
              </a:spcBef>
              <a:spcAft>
                <a:spcPts val="0"/>
              </a:spcAft>
            </a:pPr>
            <a:r>
              <a:rPr lang="en-US" sz="1800" dirty="0" smtClean="0"/>
              <a:t>L'élection au sein de l'Académie est considérée comme étant l'une des plus hautes distinctions pour les membres de la communauté canadienne des sciences de la santé. </a:t>
            </a:r>
          </a:p>
          <a:p>
            <a:pPr marL="0" marR="0">
              <a:spcBef>
                <a:spcPts val="0"/>
              </a:spcBef>
              <a:spcAft>
                <a:spcPts val="0"/>
              </a:spcAft>
            </a:pPr>
            <a:endParaRPr lang="fr-CA" sz="1800" dirty="0" smtClean="0">
              <a:ea typeface="Times New Roman"/>
              <a:cs typeface="Calibri"/>
            </a:endParaRPr>
          </a:p>
          <a:p>
            <a:pPr marL="0" marR="0">
              <a:spcBef>
                <a:spcPts val="0"/>
              </a:spcBef>
              <a:spcAft>
                <a:spcPts val="0"/>
              </a:spcAft>
            </a:pPr>
            <a:r>
              <a:rPr lang="en-US" sz="1800" dirty="0" smtClean="0"/>
              <a:t>L'élection suppose un engagement formel à servir l'Académie et le bien-être futur des sciences de la santé, peu importe la discipline du membre.</a:t>
            </a:r>
            <a:endParaRPr lang="fr-CA" sz="1800" dirty="0">
              <a:ea typeface="Times New Roman"/>
              <a:cs typeface="Times New Roman"/>
            </a:endParaRPr>
          </a:p>
        </p:txBody>
      </p:sp>
    </p:spTree>
    <p:extLst>
      <p:ext uri="{BB962C8B-B14F-4D97-AF65-F5344CB8AC3E}">
        <p14:creationId xmlns:p14="http://schemas.microsoft.com/office/powerpoint/2010/main" val="1903387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Exigences et admissibilité</a:t>
            </a:r>
            <a:endParaRPr lang="fr-CA" dirty="0"/>
          </a:p>
        </p:txBody>
      </p:sp>
      <p:sp>
        <p:nvSpPr>
          <p:cNvPr id="3" name="Text Placeholder 2"/>
          <p:cNvSpPr>
            <a:spLocks noGrp="1"/>
          </p:cNvSpPr>
          <p:nvPr>
            <p:ph type="body" idx="1"/>
            <p:custDataLst>
              <p:tags r:id="rId2"/>
            </p:custDataLst>
          </p:nvPr>
        </p:nvSpPr>
        <p:spPr/>
        <p:txBody>
          <a:bodyPr/>
          <a:lstStyle/>
          <a:p>
            <a:r>
              <a:rPr dirty="0" smtClean="0"/>
              <a:t>Qui sont les membres de l'ACSS?</a:t>
            </a:r>
            <a:endParaRPr lang="fr-CA" dirty="0"/>
          </a:p>
        </p:txBody>
      </p:sp>
      <p:sp>
        <p:nvSpPr>
          <p:cNvPr id="4" name="TextBox 3"/>
          <p:cNvSpPr txBox="1"/>
          <p:nvPr>
            <p:custDataLst>
              <p:tags r:id="rId3"/>
            </p:custDataLst>
          </p:nvPr>
        </p:nvSpPr>
        <p:spPr>
          <a:xfrm>
            <a:off x="3810000" y="3164681"/>
            <a:ext cx="5334000" cy="3693319"/>
          </a:xfrm>
          <a:prstGeom prst="rect">
            <a:avLst/>
          </a:prstGeom>
          <a:noFill/>
        </p:spPr>
        <p:txBody>
          <a:bodyPr wrap="square" rtlCol="0">
            <a:spAutoFit/>
          </a:bodyPr>
          <a:lstStyle/>
          <a:p>
            <a:pPr lvl="0"/>
            <a:r>
              <a:rPr dirty="0" smtClean="0"/>
              <a:t>Les membres élus au sein de l'Académie sont des leaders en sciences de la santé et en sciences biomédicales ayant été </a:t>
            </a:r>
            <a:r>
              <a:rPr b="1" dirty="0" smtClean="0"/>
              <a:t>reconnus </a:t>
            </a:r>
            <a:r>
              <a:rPr dirty="0" smtClean="0"/>
              <a:t>par leurs pairs à l'échelle nationale et internationale pour leurs contributions aux sciences de la santé (prix, invitations à donner des conférences, invitations à faire des revues et éditoriaux). </a:t>
            </a:r>
            <a:r>
              <a:rPr dirty="0" smtClean="0"/>
              <a:t>Les </a:t>
            </a:r>
            <a:r>
              <a:rPr dirty="0" smtClean="0"/>
              <a:t>membres occupent normalement un poste de professeur titulaire. </a:t>
            </a:r>
            <a:r>
              <a:rPr lang="fr-FR" dirty="0"/>
              <a:t>Lors de l’élection, les membres doivent être citoyens canadiens ou avoir été résidents canadiens depuis au moins trois ans, à moins que des circonstances exceptionnelles amènent le conseil des gouverneurs à en décider autrement.</a:t>
            </a:r>
            <a:endParaRPr dirty="0" smtClean="0"/>
          </a:p>
        </p:txBody>
      </p:sp>
    </p:spTree>
    <p:extLst>
      <p:ext uri="{BB962C8B-B14F-4D97-AF65-F5344CB8AC3E}">
        <p14:creationId xmlns:p14="http://schemas.microsoft.com/office/powerpoint/2010/main" val="3340452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381000"/>
            <a:ext cx="8305800" cy="762000"/>
          </a:xfrm>
        </p:spPr>
        <p:txBody>
          <a:bodyPr/>
          <a:lstStyle/>
          <a:p>
            <a:r>
              <a:rPr dirty="0" smtClean="0"/>
              <a:t>Caractéristiques démontrées d'un membre </a:t>
            </a:r>
            <a:endParaRPr lang="fr-CA" dirty="0"/>
          </a:p>
        </p:txBody>
      </p:sp>
      <p:sp>
        <p:nvSpPr>
          <p:cNvPr id="3" name="Content Placeholder 2"/>
          <p:cNvSpPr>
            <a:spLocks noGrp="1"/>
          </p:cNvSpPr>
          <p:nvPr>
            <p:ph idx="1"/>
            <p:custDataLst>
              <p:tags r:id="rId2"/>
            </p:custDataLst>
          </p:nvPr>
        </p:nvSpPr>
        <p:spPr>
          <a:xfrm>
            <a:off x="228600" y="1143000"/>
            <a:ext cx="8610600" cy="3352800"/>
          </a:xfrm>
        </p:spPr>
        <p:txBody>
          <a:bodyPr>
            <a:noAutofit/>
          </a:bodyPr>
          <a:lstStyle/>
          <a:p>
            <a:r>
              <a:rPr lang="en-US" sz="1800" dirty="0" smtClean="0"/>
              <a:t>Reconnaissance  </a:t>
            </a:r>
            <a:r>
              <a:rPr lang="en-US" sz="1800" b="0" dirty="0" smtClean="0"/>
              <a:t>Reconnaissance par les pairs à l'échelle nationale et internationale pour ses contributions aux sciences de la santé (prix, invitations à donner des conférences, invitations à faire des revues et </a:t>
            </a:r>
            <a:r>
              <a:rPr lang="en-US" sz="1800" b="0" dirty="0" err="1" smtClean="0"/>
              <a:t>éditoriaux</a:t>
            </a:r>
            <a:r>
              <a:rPr lang="en-US" sz="1800" b="0" dirty="0" smtClean="0"/>
              <a:t>)</a:t>
            </a:r>
          </a:p>
          <a:p>
            <a:r>
              <a:rPr lang="en-US" sz="1800" dirty="0" smtClean="0"/>
              <a:t>Leadership   </a:t>
            </a:r>
            <a:r>
              <a:rPr lang="en-US" sz="1800" b="0" dirty="0" smtClean="0"/>
              <a:t>Élection ou nomination pour des rôles et fonctions dans leur propre établissement et dans des organisations régionales, nationales et internationales </a:t>
            </a:r>
          </a:p>
          <a:p>
            <a:r>
              <a:rPr dirty="0" smtClean="0"/>
              <a:t>Créativité</a:t>
            </a:r>
            <a:r>
              <a:rPr lang="en-US" sz="1800" b="0" dirty="0" smtClean="0"/>
              <a:t>   Travaux de recherche exceptionnels, publications, technologies novatrices, brevets </a:t>
            </a:r>
          </a:p>
          <a:p>
            <a:r>
              <a:rPr lang="en-US" sz="1800" dirty="0" smtClean="0"/>
              <a:t>Compétences distinctives  </a:t>
            </a:r>
            <a:r>
              <a:rPr lang="en-US" sz="1800" b="0" dirty="0" smtClean="0"/>
              <a:t>Expertise nationale/internationale identifiable qui contribuera à l'ensemble d'expertise de l'ACSS </a:t>
            </a:r>
            <a:endParaRPr lang="fr-CA" sz="1800" b="0" dirty="0" smtClean="0"/>
          </a:p>
          <a:p>
            <a:r>
              <a:rPr lang="en-US" sz="1800" dirty="0" smtClean="0"/>
              <a:t>Engagement à faire progresser le domaine universitaire des sciences de la santé </a:t>
            </a:r>
            <a:r>
              <a:rPr dirty="0" smtClean="0"/>
              <a:t> </a:t>
            </a:r>
            <a:r>
              <a:rPr lang="en-US" sz="1800" b="0" dirty="0" smtClean="0"/>
              <a:t>Engagement universitaire et innovation aux niveaux local, national et international, entre autres en enseignement et dans le domaine des services publics</a:t>
            </a:r>
            <a:endParaRPr lang="fr-CA" sz="1800" b="0" dirty="0"/>
          </a:p>
        </p:txBody>
      </p:sp>
    </p:spTree>
    <p:extLst>
      <p:ext uri="{BB962C8B-B14F-4D97-AF65-F5344CB8AC3E}">
        <p14:creationId xmlns:p14="http://schemas.microsoft.com/office/powerpoint/2010/main" val="1933571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Admissibilité</a:t>
            </a:r>
            <a:endParaRPr lang="fr-CA" dirty="0"/>
          </a:p>
        </p:txBody>
      </p:sp>
      <p:sp>
        <p:nvSpPr>
          <p:cNvPr id="3" name="Content Placeholder 2"/>
          <p:cNvSpPr>
            <a:spLocks noGrp="1"/>
          </p:cNvSpPr>
          <p:nvPr>
            <p:ph idx="1"/>
            <p:custDataLst>
              <p:tags r:id="rId2"/>
            </p:custDataLst>
          </p:nvPr>
        </p:nvSpPr>
        <p:spPr>
          <a:xfrm>
            <a:off x="838200" y="1447800"/>
            <a:ext cx="7520940" cy="3276600"/>
          </a:xfrm>
        </p:spPr>
        <p:txBody>
          <a:bodyPr>
            <a:normAutofit fontScale="92500" lnSpcReduction="10000"/>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0" dirty="0"/>
              <a:t>Les personnes sont élues au terme d'un processus de nomination et d'examen par les pairs dont l'objectif est de saluer les gens qui ont eu un parcours universitaire et de recherche remarquable. </a:t>
            </a:r>
            <a:r>
              <a:rPr lang="en-US" sz="1800" dirty="0"/>
              <a:t>Le processus d'examen met un accent considérable sur les contributions et le leadership reconnus à l'échelle internationale qui ont permis de faire avancer significativement le domaine universitaire des sciences de la santé. </a:t>
            </a:r>
            <a:endParaRPr lang="fr-CA" sz="1800" dirty="0">
              <a:ea typeface="Times New Roman"/>
              <a:cs typeface="Times New Roman"/>
            </a:endParaRP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fr-CA" sz="1800" b="0" dirty="0" smtClean="0">
              <a:ea typeface="Times New Roman"/>
              <a:cs typeface="Times New Roman"/>
            </a:endParaRP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0" dirty="0" smtClean="0"/>
              <a:t>Au moment de leur élection, les membres occupent normalement un poste de professeur titulaire. </a:t>
            </a:r>
            <a:endParaRPr lang="fr-CA" sz="1800" b="0" dirty="0" smtClean="0">
              <a:ea typeface="Times New Roman"/>
              <a:cs typeface="Times New Roman"/>
            </a:endParaRP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dirty="0" smtClean="0"/>
              <a:t>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FR" sz="1800" b="0" dirty="0"/>
              <a:t>Lors de l’élection, les membres doivent être citoyens canadiens ou avoir été résidents canadiens depuis au moins trois ans, à moins que des circonstances exceptionnelles amènent le conseil des gouverneurs à en décider autrement.</a:t>
            </a:r>
            <a:endParaRPr lang="fr-CA" b="0" dirty="0" smtClean="0">
              <a:ea typeface="Times New Roman"/>
              <a:cs typeface="Times New Roman"/>
            </a:endParaRPr>
          </a:p>
        </p:txBody>
      </p:sp>
    </p:spTree>
    <p:extLst>
      <p:ext uri="{BB962C8B-B14F-4D97-AF65-F5344CB8AC3E}">
        <p14:creationId xmlns:p14="http://schemas.microsoft.com/office/powerpoint/2010/main" val="1234960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Processus de nomination</a:t>
            </a:r>
            <a:endParaRPr lang="fr-CA" dirty="0"/>
          </a:p>
        </p:txBody>
      </p:sp>
      <p:sp>
        <p:nvSpPr>
          <p:cNvPr id="3" name="Text Placeholder 2"/>
          <p:cNvSpPr>
            <a:spLocks noGrp="1"/>
          </p:cNvSpPr>
          <p:nvPr>
            <p:ph type="body" idx="1"/>
            <p:custDataLst>
              <p:tags r:id="rId2"/>
            </p:custDataLst>
          </p:nvPr>
        </p:nvSpPr>
        <p:spPr/>
        <p:txBody>
          <a:bodyPr/>
          <a:lstStyle/>
          <a:p>
            <a:r>
              <a:rPr dirty="0" smtClean="0"/>
              <a:t>Nominateurs et responsabilités</a:t>
            </a:r>
            <a:endParaRPr lang="fr-CA" dirty="0"/>
          </a:p>
        </p:txBody>
      </p:sp>
      <p:sp>
        <p:nvSpPr>
          <p:cNvPr id="4" name="TextBox 3"/>
          <p:cNvSpPr txBox="1"/>
          <p:nvPr>
            <p:custDataLst>
              <p:tags r:id="rId3"/>
            </p:custDataLst>
          </p:nvPr>
        </p:nvSpPr>
        <p:spPr>
          <a:xfrm>
            <a:off x="4288655" y="3962400"/>
            <a:ext cx="4419600" cy="2031325"/>
          </a:xfrm>
          <a:prstGeom prst="rect">
            <a:avLst/>
          </a:prstGeom>
          <a:noFill/>
        </p:spPr>
        <p:txBody>
          <a:bodyPr wrap="square" rtlCol="0">
            <a:spAutoFit/>
          </a:bodyPr>
          <a:lstStyle/>
          <a:p>
            <a:r>
              <a:rPr lang="en-US" b="1" dirty="0" smtClean="0"/>
              <a:t>Le principal nominateur doit être membre de l'ACSS. </a:t>
            </a:r>
            <a:endParaRPr lang="fr-CA" b="1" dirty="0" smtClean="0"/>
          </a:p>
          <a:p>
            <a:endParaRPr lang="fr-CA" b="1" dirty="0" smtClean="0"/>
          </a:p>
          <a:p>
            <a:r>
              <a:rPr lang="en-US" b="1" dirty="0" smtClean="0"/>
              <a:t>En plus de fournir une lettre de nomination qui présente la candidate ou le candidat de même que les conominateurs, le principal nominateur accepte la responsabilité de coordonner l'ensemble du dossier de candidature. </a:t>
            </a:r>
          </a:p>
        </p:txBody>
      </p:sp>
    </p:spTree>
    <p:extLst>
      <p:ext uri="{BB962C8B-B14F-4D97-AF65-F5344CB8AC3E}">
        <p14:creationId xmlns:p14="http://schemas.microsoft.com/office/powerpoint/2010/main" val="471916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Processus de nomination</a:t>
            </a:r>
            <a:endParaRPr lang="fr-CA" dirty="0"/>
          </a:p>
        </p:txBody>
      </p:sp>
      <p:sp>
        <p:nvSpPr>
          <p:cNvPr id="3" name="Content Placeholder 2"/>
          <p:cNvSpPr>
            <a:spLocks noGrp="1"/>
          </p:cNvSpPr>
          <p:nvPr>
            <p:ph idx="1"/>
            <p:custDataLst>
              <p:tags r:id="rId2"/>
            </p:custDataLst>
          </p:nvPr>
        </p:nvSpPr>
        <p:spPr>
          <a:xfrm>
            <a:off x="304800" y="838200"/>
            <a:ext cx="8686800" cy="3962400"/>
          </a:xfrm>
        </p:spPr>
        <p:txBody>
          <a:bodyPr>
            <a:noAutofit/>
          </a:bodyPr>
          <a:lstStyle/>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1800" b="0" dirty="0"/>
              <a:t>Trois (3) lettres de nomination sont requises. </a:t>
            </a:r>
            <a:endParaRPr lang="fr-CA" sz="1800" b="0" dirty="0" smtClean="0">
              <a:ea typeface="Times New Roman"/>
              <a:cs typeface="Arial"/>
            </a:endParaRPr>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fr-CA" sz="1800" b="0" dirty="0">
              <a:ea typeface="Times New Roman"/>
              <a:cs typeface="Arial"/>
            </a:endParaRPr>
          </a:p>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1800" dirty="0">
                <a:solidFill>
                  <a:srgbClr val="000000"/>
                </a:solidFill>
              </a:rPr>
              <a:t>Le principal nominateur doit être un membre de l'ACSS.</a:t>
            </a:r>
            <a:r>
              <a:rPr lang="en-US" sz="1800" b="0" dirty="0" smtClean="0">
                <a:solidFill>
                  <a:srgbClr val="000000"/>
                </a:solidFill>
              </a:rPr>
              <a:t> En plus de fournir une lettre de nomination qui présente la candidate ou le candidat de même que les conominateurs, le principal nominateur accepte la responsabilité de coordonner l'ensemble du dossier de candidature.  </a:t>
            </a:r>
            <a:endParaRPr lang="fr-CA" sz="1800" b="0" dirty="0" smtClean="0">
              <a:solidFill>
                <a:srgbClr val="000000"/>
              </a:solidFill>
              <a:ea typeface="Times New Roman"/>
              <a:cs typeface="Times New Roman"/>
            </a:endParaRPr>
          </a:p>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fr-CA" sz="1800" b="0" dirty="0">
              <a:solidFill>
                <a:srgbClr val="000000"/>
              </a:solidFill>
              <a:ea typeface="Times New Roman"/>
              <a:cs typeface="Times New Roman"/>
            </a:endParaRPr>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1800" b="0" dirty="0" smtClean="0"/>
              <a:t>Deux conominateurs, qui seraient normalement un leader institutionnel de l'établissement du candidat ou de la candidate et une ou un collègue d'un autre établissement, national ou international, appuieront la candidature. </a:t>
            </a:r>
            <a:endParaRPr lang="fr-CA" sz="1800" b="0" dirty="0" smtClean="0"/>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fr-CA" sz="1800" b="0" dirty="0"/>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1800" b="0" dirty="0" smtClean="0"/>
              <a:t>Les lettres devraient décrire la nature et la durée de la ou des relations professionnelles avec le candidat ou la candidate et faire état des raisons pour lesquelles cette personne devrait être admise à l'Académie, de son leadership, sa créativité, ses compétences distinctes et son engagement à faire avancer les sciences de la santé.  </a:t>
            </a:r>
            <a:endParaRPr lang="fr-CA" sz="1800" b="0" dirty="0">
              <a:ea typeface="Times New Roman"/>
              <a:cs typeface="Times New Roman"/>
            </a:endParaRPr>
          </a:p>
        </p:txBody>
      </p:sp>
    </p:spTree>
    <p:extLst>
      <p:ext uri="{BB962C8B-B14F-4D97-AF65-F5344CB8AC3E}">
        <p14:creationId xmlns:p14="http://schemas.microsoft.com/office/powerpoint/2010/main" val="1393762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381000" y="365760"/>
            <a:ext cx="8610600" cy="548640"/>
          </a:xfrm>
        </p:spPr>
        <p:txBody>
          <a:bodyPr/>
          <a:lstStyle/>
          <a:p>
            <a:r>
              <a:rPr sz="2400" dirty="0" smtClean="0"/>
              <a:t>De quoi est formé un dossier de candidature complet?</a:t>
            </a:r>
            <a:endParaRPr lang="fr-CA" sz="2400" dirty="0"/>
          </a:p>
        </p:txBody>
      </p:sp>
      <p:sp>
        <p:nvSpPr>
          <p:cNvPr id="3" name="Content Placeholder 2"/>
          <p:cNvSpPr>
            <a:spLocks noGrp="1"/>
          </p:cNvSpPr>
          <p:nvPr>
            <p:ph idx="1"/>
            <p:custDataLst>
              <p:tags r:id="rId2"/>
            </p:custDataLst>
          </p:nvPr>
        </p:nvSpPr>
        <p:spPr>
          <a:xfrm>
            <a:off x="304800" y="838200"/>
            <a:ext cx="8686800" cy="3733800"/>
          </a:xfrm>
        </p:spPr>
        <p:txBody>
          <a:bodyPr>
            <a:noAutofit/>
          </a:bodyPr>
          <a:lstStyle/>
          <a:p>
            <a:pPr lvl="0">
              <a:spcBef>
                <a:spcPts val="0"/>
              </a:spcBef>
              <a:buClr>
                <a:srgbClr val="000080"/>
              </a:buClr>
              <a:buSzPts val="800"/>
              <a:buFont typeface="Symbol"/>
              <a:buChar char=""/>
              <a:tabLst>
                <a:tab pos="-914400" algn="l"/>
                <a:tab pos="-457200" algn="l"/>
              </a:tabLst>
            </a:pPr>
            <a:r>
              <a:rPr lang="en-GB" sz="1800" b="0" dirty="0" smtClean="0"/>
              <a:t>Lettres de nomination de trois (3) nominateurs (dont le principal nominateur)</a:t>
            </a:r>
          </a:p>
          <a:p>
            <a:pPr marL="0" lvl="0" indent="0">
              <a:spcBef>
                <a:spcPts val="0"/>
              </a:spcBef>
              <a:buClr>
                <a:srgbClr val="000080"/>
              </a:buClr>
              <a:buSzPts val="800"/>
              <a:tabLst>
                <a:tab pos="-914400" algn="l"/>
                <a:tab pos="-457200" algn="l"/>
              </a:tabLst>
            </a:pPr>
            <a:endParaRPr lang="fr-CA" sz="800" b="0" dirty="0" smtClean="0">
              <a:ea typeface="Times New Roman"/>
              <a:cs typeface="Times New Roman"/>
            </a:endParaRPr>
          </a:p>
          <a:p>
            <a:pPr lvl="0">
              <a:spcBef>
                <a:spcPts val="0"/>
              </a:spcBef>
              <a:buClr>
                <a:srgbClr val="000080"/>
              </a:buClr>
              <a:buSzPts val="800"/>
              <a:buFont typeface="Symbol"/>
              <a:buChar char=""/>
              <a:tabLst>
                <a:tab pos="-914400" algn="l"/>
                <a:tab pos="-457200" algn="l"/>
              </a:tabLst>
            </a:pPr>
            <a:r>
              <a:rPr lang="en-GB" sz="1800" b="0" dirty="0" smtClean="0"/>
              <a:t>Formulaire de nomination rempli comprenant : une fiche sur le candidat ou la candidate (page 1), une citation et des mots-clés (page 2), un bref résumé des réalisations et contributions du candidat ou de la candidate (page 3), une déclaration personnelle du candidat ou de la candidate sur son engagement à faire avancer le domaine universitaire des sciences de la santé (page 4); une note visant à aider le candidat ou la candidate à produire cette déclaration est incluse dans la trousse de nomination (page 5) et devrait être fournie au candidat ou à la candidate par le principal nominateur</a:t>
            </a:r>
          </a:p>
          <a:p>
            <a:pPr marL="0" lvl="0" indent="0">
              <a:spcBef>
                <a:spcPts val="0"/>
              </a:spcBef>
              <a:buClr>
                <a:srgbClr val="000080"/>
              </a:buClr>
              <a:buSzPts val="800"/>
              <a:tabLst>
                <a:tab pos="-914400" algn="l"/>
                <a:tab pos="-457200" algn="l"/>
              </a:tabLst>
            </a:pPr>
            <a:endParaRPr lang="fr-CA" sz="800" b="0" dirty="0" smtClean="0">
              <a:ea typeface="Times New Roman"/>
              <a:cs typeface="Times New Roman"/>
            </a:endParaRPr>
          </a:p>
          <a:p>
            <a:pPr lvl="0">
              <a:spcBef>
                <a:spcPts val="0"/>
              </a:spcBef>
              <a:buClr>
                <a:srgbClr val="000080"/>
              </a:buClr>
              <a:buSzPts val="800"/>
              <a:buFont typeface="Symbol"/>
              <a:buChar char=""/>
              <a:tabLst>
                <a:tab pos="-914400" algn="l"/>
                <a:tab pos="-457200" algn="l"/>
              </a:tabLst>
            </a:pPr>
            <a:r>
              <a:rPr lang="en-US" sz="1800" dirty="0" smtClean="0">
                <a:solidFill>
                  <a:srgbClr val="221E1F"/>
                </a:solidFill>
              </a:rPr>
              <a:t>Curriculum vitæ du candidat ou de la candidate</a:t>
            </a:r>
            <a:r>
              <a:rPr dirty="0" smtClean="0"/>
              <a:t> </a:t>
            </a:r>
            <a:r>
              <a:rPr lang="en-US" sz="1800" dirty="0" smtClean="0">
                <a:solidFill>
                  <a:srgbClr val="221E1F"/>
                </a:solidFill>
              </a:rPr>
              <a:t>indiquant clairement lorsque des étudiants étaient les auteurs d'articles au moyen d'un astérisque à côté du nom des étudiants en question</a:t>
            </a:r>
            <a:endParaRPr lang="fr-CA" sz="1800" b="0" dirty="0" smtClean="0">
              <a:solidFill>
                <a:srgbClr val="221E1F"/>
              </a:solidFill>
            </a:endParaRPr>
          </a:p>
          <a:p>
            <a:pPr marL="0" lvl="0" indent="0">
              <a:spcBef>
                <a:spcPts val="0"/>
              </a:spcBef>
              <a:buClr>
                <a:srgbClr val="000080"/>
              </a:buClr>
              <a:buSzPts val="800"/>
              <a:tabLst>
                <a:tab pos="-914400" algn="l"/>
                <a:tab pos="-457200" algn="l"/>
              </a:tabLst>
            </a:pPr>
            <a:endParaRPr lang="fr-CA" sz="800" b="0" dirty="0" smtClean="0">
              <a:solidFill>
                <a:srgbClr val="221E1F"/>
              </a:solidFill>
            </a:endParaRPr>
          </a:p>
          <a:p>
            <a:pPr lvl="0">
              <a:spcBef>
                <a:spcPts val="0"/>
              </a:spcBef>
              <a:buClr>
                <a:srgbClr val="000080"/>
              </a:buClr>
              <a:buSzPts val="800"/>
              <a:buFont typeface="Symbol"/>
              <a:buChar char=""/>
              <a:tabLst>
                <a:tab pos="-914400" algn="l"/>
                <a:tab pos="-457200" algn="l"/>
              </a:tabLst>
            </a:pPr>
            <a:r>
              <a:rPr lang="en-US" sz="1800" b="0" dirty="0" smtClean="0">
                <a:solidFill>
                  <a:srgbClr val="221E1F"/>
                </a:solidFill>
              </a:rPr>
              <a:t>Les dossiers incomplets ne seront pas lus et seront retournés au principal nominateur</a:t>
            </a:r>
          </a:p>
          <a:p>
            <a:pPr lvl="0">
              <a:spcBef>
                <a:spcPts val="0"/>
              </a:spcBef>
              <a:buClr>
                <a:srgbClr val="000080"/>
              </a:buClr>
              <a:buSzPts val="800"/>
              <a:buFont typeface="Symbol"/>
              <a:buChar char=""/>
              <a:tabLst>
                <a:tab pos="-914400" algn="l"/>
                <a:tab pos="-457200" algn="l"/>
              </a:tabLst>
            </a:pPr>
            <a:endParaRPr lang="fr-CA" sz="1800" b="0" dirty="0"/>
          </a:p>
        </p:txBody>
      </p:sp>
    </p:spTree>
    <p:extLst>
      <p:ext uri="{BB962C8B-B14F-4D97-AF65-F5344CB8AC3E}">
        <p14:creationId xmlns:p14="http://schemas.microsoft.com/office/powerpoint/2010/main" val="4767249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3"/>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510</TotalTime>
  <Words>1029</Words>
  <Application>Microsoft Office PowerPoint</Application>
  <PresentationFormat>On-screen Show (4:3)</PresentationFormat>
  <Paragraphs>85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Angles</vt:lpstr>
      <vt:lpstr>Préparer un dossier pour la nomination d'un membre</vt:lpstr>
      <vt:lpstr>Échéancier pour 2017</vt:lpstr>
      <vt:lpstr>Engagement formel à servir</vt:lpstr>
      <vt:lpstr>Exigences et admissibilité</vt:lpstr>
      <vt:lpstr>Caractéristiques démontrées d'un membre </vt:lpstr>
      <vt:lpstr>Admissibilité</vt:lpstr>
      <vt:lpstr>Processus de nomination</vt:lpstr>
      <vt:lpstr>Processus de nomination</vt:lpstr>
      <vt:lpstr>De quoi est formé un dossier de candidature complet?</vt:lpstr>
      <vt:lpstr>Citation et évaluation détaillée</vt:lpstr>
      <vt:lpstr>Processus d'examen</vt:lpstr>
      <vt:lpstr>Affectation des examinateurs</vt:lpstr>
      <vt:lpstr>Classement des candidats :  échelle en 5 points</vt:lpstr>
      <vt:lpstr>Réunion d'examen</vt:lpstr>
      <vt:lpstr>Approbation finale</vt:lpstr>
    </vt:vector>
  </TitlesOfParts>
  <Company>DC UofT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a Nomination</dc:title>
  <dc:creator>Allison Hardisty</dc:creator>
  <cp:lastModifiedBy>User</cp:lastModifiedBy>
  <cp:revision>52</cp:revision>
  <dcterms:created xsi:type="dcterms:W3CDTF">2014-11-15T16:57:13Z</dcterms:created>
  <dcterms:modified xsi:type="dcterms:W3CDTF">2016-12-14T19:00:32Z</dcterms:modified>
</cp:coreProperties>
</file>