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7" r:id="rId3"/>
    <p:sldId id="259" r:id="rId4"/>
    <p:sldId id="266" r:id="rId5"/>
    <p:sldId id="264" r:id="rId6"/>
    <p:sldId id="265" r:id="rId7"/>
    <p:sldId id="267" r:id="rId8"/>
    <p:sldId id="258" r:id="rId9"/>
    <p:sldId id="268" r:id="rId10"/>
    <p:sldId id="276" r:id="rId11"/>
    <p:sldId id="271" r:id="rId12"/>
    <p:sldId id="269" r:id="rId13"/>
    <p:sldId id="270" r:id="rId14"/>
    <p:sldId id="272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3792" y="-12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A479-7071-4893-ACCB-6237CF5CF47F}" type="datetimeFigureOut">
              <a:rPr lang="en-US" smtClean="0"/>
              <a:t>2015-12-17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D609-0AAA-4AB8-91FC-06345D9864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A479-7071-4893-ACCB-6237CF5CF47F}" type="datetimeFigureOut">
              <a:rPr lang="en-US" smtClean="0"/>
              <a:t>2015-12-17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D609-0AAA-4AB8-91FC-06345D9864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A479-7071-4893-ACCB-6237CF5CF47F}" type="datetimeFigureOut">
              <a:rPr lang="en-US" smtClean="0"/>
              <a:t>2015-12-17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D609-0AAA-4AB8-91FC-06345D9864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A479-7071-4893-ACCB-6237CF5CF47F}" type="datetimeFigureOut">
              <a:rPr lang="en-US" smtClean="0"/>
              <a:t>2015-12-17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D609-0AAA-4AB8-91FC-06345D9864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A479-7071-4893-ACCB-6237CF5CF47F}" type="datetimeFigureOut">
              <a:rPr lang="en-US" smtClean="0"/>
              <a:t>2015-12-17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D609-0AAA-4AB8-91FC-06345D9864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A479-7071-4893-ACCB-6237CF5CF47F}" type="datetimeFigureOut">
              <a:rPr lang="en-US" smtClean="0"/>
              <a:t>2015-12-17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D609-0AAA-4AB8-91FC-06345D98648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A479-7071-4893-ACCB-6237CF5CF47F}" type="datetimeFigureOut">
              <a:rPr lang="en-US" smtClean="0"/>
              <a:t>2015-12-17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D609-0AAA-4AB8-91FC-06345D9864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A479-7071-4893-ACCB-6237CF5CF47F}" type="datetimeFigureOut">
              <a:rPr lang="en-US" smtClean="0"/>
              <a:t>2015-12-17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D609-0AAA-4AB8-91FC-06345D9864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A479-7071-4893-ACCB-6237CF5CF47F}" type="datetimeFigureOut">
              <a:rPr lang="en-US" smtClean="0"/>
              <a:t>2015-12-17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D609-0AAA-4AB8-91FC-06345D9864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A479-7071-4893-ACCB-6237CF5CF47F}" type="datetimeFigureOut">
              <a:rPr lang="en-US" smtClean="0"/>
              <a:t>2015-12-17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40D609-0AAA-4AB8-91FC-06345D9864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1A479-7071-4893-ACCB-6237CF5CF47F}" type="datetimeFigureOut">
              <a:rPr lang="en-US" smtClean="0"/>
              <a:t>2015-12-17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0D609-0AAA-4AB8-91FC-06345D9864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E1A479-7071-4893-ACCB-6237CF5CF47F}" type="datetimeFigureOut">
              <a:rPr lang="en-US" smtClean="0"/>
              <a:t>2015-12-17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7040D609-0AAA-4AB8-91FC-06345D98648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a.hardisty@utoronto.c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 smtClean="0"/>
              <a:t>Preparing a fellowship Nomination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process &amp; responsibilities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28600"/>
            <a:ext cx="3547516" cy="1905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19600" y="3886200"/>
            <a:ext cx="41910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-342900"/>
            <a:r>
              <a:rPr lang="en-US" b="1" dirty="0" smtClean="0">
                <a:solidFill>
                  <a:srgbClr val="000000"/>
                </a:solidFill>
                <a:ea typeface="Times New Roman"/>
                <a:cs typeface="Calibri"/>
              </a:rPr>
              <a:t>The </a:t>
            </a:r>
            <a:r>
              <a:rPr lang="en-US" b="1" dirty="0">
                <a:solidFill>
                  <a:srgbClr val="000000"/>
                </a:solidFill>
                <a:ea typeface="Times New Roman"/>
                <a:cs typeface="Calibri"/>
              </a:rPr>
              <a:t>primary nominator is a CAHS Fellow. </a:t>
            </a:r>
            <a:endParaRPr lang="en-US" b="1" dirty="0" smtClean="0">
              <a:solidFill>
                <a:srgbClr val="000000"/>
              </a:solidFill>
              <a:ea typeface="Times New Roman"/>
              <a:cs typeface="Calibri"/>
            </a:endParaRPr>
          </a:p>
          <a:p>
            <a:pPr lvl="0" indent="-342900"/>
            <a:endParaRPr lang="en-US" b="1" dirty="0">
              <a:solidFill>
                <a:srgbClr val="000000"/>
              </a:solidFill>
              <a:ea typeface="Times New Roman"/>
              <a:cs typeface="Calibri"/>
            </a:endParaRPr>
          </a:p>
          <a:p>
            <a:pPr lvl="0" indent="-342900"/>
            <a:r>
              <a:rPr lang="en-US" b="1" dirty="0" smtClean="0">
                <a:solidFill>
                  <a:srgbClr val="000000"/>
                </a:solidFill>
                <a:ea typeface="Times New Roman"/>
                <a:cs typeface="Calibri"/>
              </a:rPr>
              <a:t>In </a:t>
            </a:r>
            <a:r>
              <a:rPr lang="en-US" b="1" dirty="0">
                <a:solidFill>
                  <a:srgbClr val="000000"/>
                </a:solidFill>
                <a:ea typeface="Times New Roman"/>
                <a:cs typeface="Calibri"/>
              </a:rPr>
              <a:t>addition to providing a letter of nomination that introduces the nominee and co-nominators, the primary nominator accepts responsibility to </a:t>
            </a:r>
            <a:endParaRPr lang="en-US" b="1" dirty="0" smtClean="0">
              <a:solidFill>
                <a:srgbClr val="000000"/>
              </a:solidFill>
              <a:ea typeface="Times New Roman"/>
              <a:cs typeface="Calibri"/>
            </a:endParaRPr>
          </a:p>
          <a:p>
            <a:pPr lvl="0" indent="-342900"/>
            <a:r>
              <a:rPr lang="en-US" b="1" dirty="0" smtClean="0">
                <a:solidFill>
                  <a:srgbClr val="000000"/>
                </a:solidFill>
                <a:ea typeface="Times New Roman"/>
                <a:cs typeface="Calibri"/>
              </a:rPr>
              <a:t>co-ordinate </a:t>
            </a:r>
            <a:r>
              <a:rPr lang="en-US" b="1" dirty="0">
                <a:solidFill>
                  <a:srgbClr val="000000"/>
                </a:solidFill>
                <a:ea typeface="Times New Roman"/>
                <a:cs typeface="Calibri"/>
              </a:rPr>
              <a:t>the entire application. </a:t>
            </a:r>
          </a:p>
          <a:p>
            <a:pPr lvl="0" indent="-342900"/>
            <a:endParaRPr lang="en-US" sz="2000" b="1" dirty="0">
              <a:solidFill>
                <a:srgbClr val="000000"/>
              </a:solidFill>
              <a:ea typeface="Times New Roman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35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Citation &amp; Detailed Appraisal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b="0" dirty="0">
              <a:solidFill>
                <a:srgbClr val="000000"/>
              </a:solidFill>
              <a:latin typeface="Adobe Garamond Pro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rgbClr val="221E1F"/>
                </a:solidFill>
              </a:rPr>
              <a:t>The 100-word citation will highlight accomplishments </a:t>
            </a:r>
            <a:r>
              <a:rPr lang="en-US" sz="1800" b="0" dirty="0">
                <a:solidFill>
                  <a:srgbClr val="221E1F"/>
                </a:solidFill>
              </a:rPr>
              <a:t>and contributions </a:t>
            </a:r>
            <a:r>
              <a:rPr lang="en-US" sz="1800" b="0" dirty="0" smtClean="0">
                <a:solidFill>
                  <a:srgbClr val="221E1F"/>
                </a:solidFill>
              </a:rPr>
              <a:t>of the nominee in </a:t>
            </a:r>
            <a:r>
              <a:rPr lang="en-US" sz="1800" b="0" dirty="0">
                <a:solidFill>
                  <a:srgbClr val="221E1F"/>
                </a:solidFill>
              </a:rPr>
              <a:t>the third person.  The language used should be suitable for ceremonies, lay communications and media releases. </a:t>
            </a:r>
            <a:r>
              <a:rPr lang="en-US" sz="1800" b="0" dirty="0" smtClean="0">
                <a:solidFill>
                  <a:srgbClr val="221E1F"/>
                </a:solidFill>
              </a:rPr>
              <a:t>If </a:t>
            </a:r>
            <a:r>
              <a:rPr lang="en-US" sz="1800" b="0" dirty="0">
                <a:solidFill>
                  <a:srgbClr val="221E1F"/>
                </a:solidFill>
              </a:rPr>
              <a:t>a nominee is elected, the citation is printed in the </a:t>
            </a:r>
            <a:r>
              <a:rPr lang="en-US" sz="1800" b="0" dirty="0" smtClean="0">
                <a:solidFill>
                  <a:srgbClr val="221E1F"/>
                </a:solidFill>
              </a:rPr>
              <a:t>program </a:t>
            </a:r>
            <a:r>
              <a:rPr lang="en-US" sz="1800" b="0" dirty="0">
                <a:solidFill>
                  <a:srgbClr val="221E1F"/>
                </a:solidFill>
              </a:rPr>
              <a:t>for the Induction Ceremony and is posted on the </a:t>
            </a:r>
            <a:r>
              <a:rPr lang="en-US" sz="1800" b="0" dirty="0" smtClean="0">
                <a:solidFill>
                  <a:srgbClr val="221E1F"/>
                </a:solidFill>
              </a:rPr>
              <a:t>Academy’s website</a:t>
            </a:r>
            <a:r>
              <a:rPr lang="en-US" sz="1800" b="0" dirty="0">
                <a:solidFill>
                  <a:srgbClr val="221E1F"/>
                </a:solidFill>
              </a:rPr>
              <a:t>. </a:t>
            </a:r>
            <a:endParaRPr lang="en-US" sz="1800" b="0" dirty="0" smtClean="0">
              <a:solidFill>
                <a:srgbClr val="221E1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rgbClr val="221E1F"/>
                </a:solidFill>
              </a:rPr>
              <a:t>In a 500-word appraisal the primary nominator will summarize the nominee’s </a:t>
            </a:r>
            <a:r>
              <a:rPr lang="en-US" sz="1800" b="0" dirty="0">
                <a:solidFill>
                  <a:srgbClr val="221E1F"/>
                </a:solidFill>
              </a:rPr>
              <a:t>established, internationally recognized leadership and impact that </a:t>
            </a:r>
            <a:r>
              <a:rPr lang="en-US" sz="1800" b="0" dirty="0" smtClean="0">
                <a:solidFill>
                  <a:srgbClr val="221E1F"/>
                </a:solidFill>
              </a:rPr>
              <a:t>has </a:t>
            </a:r>
            <a:r>
              <a:rPr lang="en-US" sz="1800" b="0" dirty="0">
                <a:solidFill>
                  <a:srgbClr val="221E1F"/>
                </a:solidFill>
              </a:rPr>
              <a:t>meaningfully advanced the academic health sciences. </a:t>
            </a:r>
            <a:r>
              <a:rPr lang="en-US" sz="1800" b="0" dirty="0" smtClean="0">
                <a:solidFill>
                  <a:srgbClr val="221E1F"/>
                </a:solidFill>
              </a:rPr>
              <a:t>This is in </a:t>
            </a:r>
            <a:r>
              <a:rPr lang="en-US" sz="1800" dirty="0" smtClean="0">
                <a:solidFill>
                  <a:srgbClr val="221E1F"/>
                </a:solidFill>
              </a:rPr>
              <a:t>addition</a:t>
            </a:r>
            <a:r>
              <a:rPr lang="en-US" sz="1800" b="0" dirty="0" smtClean="0">
                <a:solidFill>
                  <a:srgbClr val="221E1F"/>
                </a:solidFill>
              </a:rPr>
              <a:t> to the primary nominator’s personal nomination letter.</a:t>
            </a:r>
          </a:p>
        </p:txBody>
      </p:sp>
    </p:spTree>
    <p:extLst>
      <p:ext uri="{BB962C8B-B14F-4D97-AF65-F5344CB8AC3E}">
        <p14:creationId xmlns:p14="http://schemas.microsoft.com/office/powerpoint/2010/main" val="203196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review process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Fellowship committee &amp; responsibilities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38675" y="3505200"/>
            <a:ext cx="4038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effectLst/>
                <a:ea typeface="Calibri"/>
              </a:rPr>
              <a:t>The Fellowship Committee is chaired by the CAHS President Elect</a:t>
            </a:r>
          </a:p>
          <a:p>
            <a:endParaRPr lang="en-US" b="1" dirty="0" smtClean="0">
              <a:effectLst/>
              <a:ea typeface="Calibri"/>
            </a:endParaRPr>
          </a:p>
          <a:p>
            <a:r>
              <a:rPr lang="en-US" b="1" dirty="0" smtClean="0">
                <a:effectLst/>
                <a:ea typeface="Calibri"/>
              </a:rPr>
              <a:t>Membership Includes representation of all constituencies including basic sciences, public health, health services and francophone. </a:t>
            </a:r>
          </a:p>
          <a:p>
            <a:endParaRPr lang="en-US" b="1" dirty="0" smtClean="0">
              <a:effectLst/>
              <a:ea typeface="Calibri"/>
            </a:endParaRPr>
          </a:p>
          <a:p>
            <a:r>
              <a:rPr lang="en-US" b="1" dirty="0" smtClean="0">
                <a:effectLst/>
                <a:ea typeface="Calibri"/>
              </a:rPr>
              <a:t>Appointment is a renewable 3-year term.</a:t>
            </a:r>
            <a:endParaRPr lang="en-US" b="1" dirty="0">
              <a:effectLst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776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Reviewer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520940" cy="286177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rgbClr val="000000"/>
                </a:solidFill>
              </a:rPr>
              <a:t>Each nomination is assigned </a:t>
            </a:r>
            <a:r>
              <a:rPr lang="en-US" sz="1800" b="0" dirty="0">
                <a:solidFill>
                  <a:srgbClr val="000000"/>
                </a:solidFill>
              </a:rPr>
              <a:t>to 2 committee members, with designation as to whether they are the primary or the secondary </a:t>
            </a:r>
            <a:r>
              <a:rPr lang="en-US" sz="1800" b="0" dirty="0" smtClean="0">
                <a:solidFill>
                  <a:srgbClr val="000000"/>
                </a:solidFill>
              </a:rPr>
              <a:t>reviewer (50:50). </a:t>
            </a:r>
          </a:p>
          <a:p>
            <a:pPr marL="0" indent="0"/>
            <a:endParaRPr lang="en-US" sz="800" b="0" dirty="0">
              <a:solidFill>
                <a:srgbClr val="000000"/>
              </a:solidFill>
            </a:endParaRPr>
          </a:p>
          <a:p>
            <a:pPr lvl="0"/>
            <a:r>
              <a:rPr lang="en-US" sz="1800" b="0" dirty="0">
                <a:solidFill>
                  <a:srgbClr val="000000"/>
                </a:solidFill>
              </a:rPr>
              <a:t>•	At least 1 of the reviewers </a:t>
            </a:r>
            <a:r>
              <a:rPr lang="en-US" sz="1800" b="0" dirty="0" smtClean="0">
                <a:solidFill>
                  <a:srgbClr val="000000"/>
                </a:solidFill>
              </a:rPr>
              <a:t>is the </a:t>
            </a:r>
            <a:r>
              <a:rPr lang="en-US" sz="1800" b="0" dirty="0">
                <a:solidFill>
                  <a:srgbClr val="000000"/>
                </a:solidFill>
              </a:rPr>
              <a:t>same discipline as the </a:t>
            </a:r>
            <a:r>
              <a:rPr lang="en-US" sz="1800" b="0" dirty="0" smtClean="0">
                <a:solidFill>
                  <a:srgbClr val="000000"/>
                </a:solidFill>
              </a:rPr>
              <a:t>nominee.</a:t>
            </a:r>
          </a:p>
          <a:p>
            <a:pPr lvl="0"/>
            <a:endParaRPr lang="en-US" sz="800" b="0" dirty="0">
              <a:solidFill>
                <a:srgbClr val="000000"/>
              </a:solidFill>
            </a:endParaRPr>
          </a:p>
          <a:p>
            <a:pPr lvl="0"/>
            <a:r>
              <a:rPr lang="en-US" sz="1800" b="0" dirty="0">
                <a:solidFill>
                  <a:srgbClr val="000000"/>
                </a:solidFill>
              </a:rPr>
              <a:t>•	</a:t>
            </a:r>
            <a:r>
              <a:rPr lang="en-US" sz="1800" b="0" dirty="0" smtClean="0">
                <a:solidFill>
                  <a:srgbClr val="000000"/>
                </a:solidFill>
              </a:rPr>
              <a:t>Reviewers are not </a:t>
            </a:r>
            <a:r>
              <a:rPr lang="en-US" sz="1800" b="0" dirty="0">
                <a:solidFill>
                  <a:srgbClr val="000000"/>
                </a:solidFill>
              </a:rPr>
              <a:t>assigned </a:t>
            </a:r>
            <a:r>
              <a:rPr lang="en-US" sz="1800" b="0" dirty="0" smtClean="0">
                <a:solidFill>
                  <a:srgbClr val="000000"/>
                </a:solidFill>
              </a:rPr>
              <a:t>nominations from </a:t>
            </a:r>
            <a:r>
              <a:rPr lang="en-US" sz="1800" b="0" dirty="0">
                <a:solidFill>
                  <a:srgbClr val="000000"/>
                </a:solidFill>
              </a:rPr>
              <a:t>their </a:t>
            </a:r>
            <a:r>
              <a:rPr lang="en-US" sz="1800" b="0" dirty="0" smtClean="0">
                <a:solidFill>
                  <a:srgbClr val="000000"/>
                </a:solidFill>
              </a:rPr>
              <a:t>own University. If there is found to be close </a:t>
            </a:r>
            <a:r>
              <a:rPr lang="en-US" sz="1800" b="0" dirty="0">
                <a:solidFill>
                  <a:srgbClr val="000000"/>
                </a:solidFill>
              </a:rPr>
              <a:t>prior or present interaction with the </a:t>
            </a:r>
            <a:r>
              <a:rPr lang="en-US" sz="1800" b="0" dirty="0" smtClean="0">
                <a:solidFill>
                  <a:srgbClr val="000000"/>
                </a:solidFill>
              </a:rPr>
              <a:t>nominee files are reassigned. </a:t>
            </a:r>
            <a:endParaRPr lang="en-US" sz="1800" b="0" dirty="0">
              <a:solidFill>
                <a:srgbClr val="000000"/>
              </a:solidFill>
            </a:endParaRPr>
          </a:p>
          <a:p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158011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Rating of Candidates:  A 5 Point Scale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153400" cy="3962400"/>
          </a:xfrm>
        </p:spPr>
        <p:txBody>
          <a:bodyPr>
            <a:normAutofit/>
          </a:bodyPr>
          <a:lstStyle/>
          <a:p>
            <a:r>
              <a:rPr lang="en-US" sz="1800" b="0" u="sng" dirty="0" smtClean="0">
                <a:solidFill>
                  <a:srgbClr val="000000"/>
                </a:solidFill>
                <a:ea typeface="Calibri"/>
                <a:cs typeface="Times New Roman"/>
              </a:rPr>
              <a:t>Framework</a:t>
            </a:r>
            <a:endParaRPr lang="en-US" sz="1800" b="0" u="sng" dirty="0">
              <a:solidFill>
                <a:srgbClr val="000000"/>
              </a:solidFill>
              <a:ea typeface="Calibri"/>
              <a:cs typeface="Times New Roman"/>
            </a:endParaRPr>
          </a:p>
          <a:p>
            <a:pPr>
              <a:buFont typeface="+mj-lt"/>
              <a:buAutoNum type="arabicPeriod"/>
            </a:pPr>
            <a:r>
              <a:rPr lang="en-US" sz="1800" b="0" dirty="0">
                <a:solidFill>
                  <a:srgbClr val="000000"/>
                </a:solidFill>
                <a:ea typeface="Calibri"/>
                <a:cs typeface="Times New Roman"/>
              </a:rPr>
              <a:t>Recognition (by peers nationally/ internationally, awards, invited lectures, invited reviews and editorials)</a:t>
            </a:r>
          </a:p>
          <a:p>
            <a:pPr>
              <a:buFont typeface="+mj-lt"/>
              <a:buAutoNum type="arabicPeriod"/>
            </a:pPr>
            <a:r>
              <a:rPr lang="en-US" sz="1800" b="0" dirty="0">
                <a:solidFill>
                  <a:srgbClr val="000000"/>
                </a:solidFill>
                <a:ea typeface="Calibri"/>
                <a:cs typeface="Times New Roman"/>
              </a:rPr>
              <a:t>Leadership (particularly through roles and offices in local, regional, national and international organizations)</a:t>
            </a:r>
          </a:p>
          <a:p>
            <a:pPr>
              <a:buFont typeface="+mj-lt"/>
              <a:buAutoNum type="arabicPeriod"/>
            </a:pPr>
            <a:r>
              <a:rPr lang="en-US" sz="1800" b="0" dirty="0">
                <a:solidFill>
                  <a:srgbClr val="000000"/>
                </a:solidFill>
                <a:ea typeface="Calibri"/>
                <a:cs typeface="Times New Roman"/>
              </a:rPr>
              <a:t>Creativity </a:t>
            </a:r>
            <a:r>
              <a:rPr lang="en-US" sz="1800" b="0" dirty="0" smtClean="0">
                <a:solidFill>
                  <a:srgbClr val="000000"/>
                </a:solidFill>
                <a:ea typeface="Calibri"/>
                <a:cs typeface="Times New Roman"/>
              </a:rPr>
              <a:t>(exceptional  scholarship</a:t>
            </a:r>
            <a:r>
              <a:rPr lang="en-US" sz="1800" b="0" dirty="0">
                <a:solidFill>
                  <a:srgbClr val="000000"/>
                </a:solidFill>
                <a:ea typeface="Calibri"/>
                <a:cs typeface="Times New Roman"/>
              </a:rPr>
              <a:t>, publications, innovative technologies, patents)</a:t>
            </a:r>
          </a:p>
          <a:p>
            <a:pPr>
              <a:buFont typeface="+mj-lt"/>
              <a:buAutoNum type="arabicPeriod"/>
            </a:pPr>
            <a:r>
              <a:rPr lang="en-US" sz="1800" b="0" dirty="0">
                <a:solidFill>
                  <a:srgbClr val="000000"/>
                </a:solidFill>
                <a:ea typeface="Calibri"/>
                <a:cs typeface="Times New Roman"/>
              </a:rPr>
              <a:t>Distinctive competencies (identifiable national/international expertise that will contribute to the body of expertise of the CAHS)</a:t>
            </a:r>
          </a:p>
          <a:p>
            <a:pPr>
              <a:buFont typeface="+mj-lt"/>
              <a:buAutoNum type="arabicPeriod"/>
            </a:pPr>
            <a:r>
              <a:rPr lang="en-US" sz="1800" b="0" dirty="0">
                <a:solidFill>
                  <a:srgbClr val="000000"/>
                </a:solidFill>
                <a:ea typeface="Calibri"/>
                <a:cs typeface="Times New Roman"/>
              </a:rPr>
              <a:t>Commitment to advance academic health sciences (academic service and innovation at local, national and international levels, including teaching and public service)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3407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962900" cy="3579849"/>
          </a:xfrm>
        </p:spPr>
        <p:txBody>
          <a:bodyPr>
            <a:norm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buSzPts val="800"/>
              <a:buFont typeface="Symbol"/>
              <a:buChar char=""/>
            </a:pPr>
            <a:r>
              <a:rPr lang="en-US" sz="1800" b="0" dirty="0" smtClean="0">
                <a:ea typeface="Calibri"/>
                <a:cs typeface="Times New Roman"/>
              </a:rPr>
              <a:t>All scores are assembled and ordered </a:t>
            </a:r>
            <a:r>
              <a:rPr lang="en-US" sz="1800" b="0" dirty="0">
                <a:ea typeface="Calibri"/>
                <a:cs typeface="Times New Roman"/>
              </a:rPr>
              <a:t>by </a:t>
            </a:r>
            <a:r>
              <a:rPr lang="en-US" sz="1800" b="0" dirty="0" smtClean="0">
                <a:ea typeface="Calibri"/>
                <a:cs typeface="Times New Roman"/>
              </a:rPr>
              <a:t>mean </a:t>
            </a:r>
            <a:r>
              <a:rPr lang="en-US" sz="1800" b="0" dirty="0">
                <a:ea typeface="Calibri"/>
                <a:cs typeface="Times New Roman"/>
              </a:rPr>
              <a:t>scores. </a:t>
            </a:r>
            <a:r>
              <a:rPr lang="en-US" sz="1800" b="0" dirty="0" smtClean="0">
                <a:ea typeface="Calibri"/>
                <a:cs typeface="Times New Roman"/>
              </a:rPr>
              <a:t>In instances where there is a difference of ≥ </a:t>
            </a:r>
            <a:r>
              <a:rPr lang="en-US" sz="1800" b="0" dirty="0">
                <a:ea typeface="Calibri"/>
                <a:cs typeface="Times New Roman"/>
              </a:rPr>
              <a:t>1.0, between the </a:t>
            </a:r>
            <a:r>
              <a:rPr lang="en-US" sz="1800" b="0" dirty="0" smtClean="0">
                <a:ea typeface="Calibri"/>
                <a:cs typeface="Times New Roman"/>
              </a:rPr>
              <a:t>primary/secondary reviewer scores an additional review is sought. </a:t>
            </a:r>
          </a:p>
          <a:p>
            <a:pPr marL="0" lvl="0" indent="0">
              <a:lnSpc>
                <a:spcPct val="115000"/>
              </a:lnSpc>
              <a:spcBef>
                <a:spcPts val="0"/>
              </a:spcBef>
              <a:buSzPts val="800"/>
            </a:pPr>
            <a:endParaRPr lang="en-US" sz="800" b="0" dirty="0" smtClean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buSzPts val="800"/>
              <a:buFont typeface="Symbol"/>
              <a:buChar char=""/>
            </a:pPr>
            <a:r>
              <a:rPr lang="en-CA" sz="1800" b="0" dirty="0" smtClean="0">
                <a:ea typeface="Calibri"/>
                <a:cs typeface="Times New Roman"/>
              </a:rPr>
              <a:t>A full day review meeting is hosted where primary reviewers provide </a:t>
            </a:r>
            <a:r>
              <a:rPr lang="en-CA" sz="1800" b="0" dirty="0">
                <a:ea typeface="Calibri"/>
                <a:cs typeface="Times New Roman"/>
              </a:rPr>
              <a:t>a </a:t>
            </a:r>
            <a:r>
              <a:rPr lang="en-CA" sz="1800" b="0" dirty="0" smtClean="0">
                <a:ea typeface="Calibri"/>
                <a:cs typeface="Times New Roman"/>
              </a:rPr>
              <a:t>brief </a:t>
            </a:r>
            <a:r>
              <a:rPr lang="en-CA" sz="1800" b="0" dirty="0">
                <a:ea typeface="Calibri"/>
                <a:cs typeface="Times New Roman"/>
              </a:rPr>
              <a:t>oral synopsis of the candidate. </a:t>
            </a:r>
            <a:r>
              <a:rPr lang="en-CA" sz="1800" b="0" dirty="0" smtClean="0">
                <a:ea typeface="Calibri"/>
                <a:cs typeface="Times New Roman"/>
              </a:rPr>
              <a:t>The </a:t>
            </a:r>
            <a:r>
              <a:rPr lang="en-CA" sz="1800" b="0" dirty="0">
                <a:ea typeface="Calibri"/>
                <a:cs typeface="Times New Roman"/>
              </a:rPr>
              <a:t>synopsis </a:t>
            </a:r>
            <a:r>
              <a:rPr lang="en-CA" sz="1800" b="0" dirty="0" smtClean="0">
                <a:ea typeface="Calibri"/>
                <a:cs typeface="Times New Roman"/>
              </a:rPr>
              <a:t>specifically highlights </a:t>
            </a:r>
            <a:r>
              <a:rPr lang="en-CA" sz="1800" b="0" dirty="0">
                <a:ea typeface="Calibri"/>
                <a:cs typeface="Times New Roman"/>
              </a:rPr>
              <a:t>those features or concerns that led the primary reviewer to his/her rating.  Taking into account a brief discussion, including the input of other members, the primary and secondary reviewers </a:t>
            </a:r>
            <a:r>
              <a:rPr lang="en-CA" sz="1800" b="0" dirty="0" smtClean="0">
                <a:ea typeface="Calibri"/>
                <a:cs typeface="Times New Roman"/>
              </a:rPr>
              <a:t>come </a:t>
            </a:r>
            <a:r>
              <a:rPr lang="en-CA" sz="1800" b="0" dirty="0">
                <a:ea typeface="Calibri"/>
                <a:cs typeface="Times New Roman"/>
              </a:rPr>
              <a:t>to agreement on a consensus </a:t>
            </a:r>
            <a:r>
              <a:rPr lang="en-CA" sz="1800" b="0" dirty="0" smtClean="0">
                <a:ea typeface="Calibri"/>
                <a:cs typeface="Times New Roman"/>
              </a:rPr>
              <a:t>rating.  Each </a:t>
            </a:r>
            <a:r>
              <a:rPr lang="en-CA" sz="1800" b="0" dirty="0">
                <a:ea typeface="Calibri"/>
                <a:cs typeface="Times New Roman"/>
              </a:rPr>
              <a:t>member </a:t>
            </a:r>
            <a:r>
              <a:rPr lang="en-CA" sz="1800" b="0" dirty="0" smtClean="0">
                <a:ea typeface="Calibri"/>
                <a:cs typeface="Times New Roman"/>
              </a:rPr>
              <a:t>then casts a ballot </a:t>
            </a:r>
            <a:r>
              <a:rPr lang="en-CA" sz="1800" b="0" dirty="0">
                <a:ea typeface="Calibri"/>
                <a:cs typeface="Times New Roman"/>
              </a:rPr>
              <a:t>with a score that is within </a:t>
            </a:r>
            <a:r>
              <a:rPr lang="en-CA" sz="1800" b="0" u="sng" dirty="0">
                <a:ea typeface="Calibri"/>
                <a:cs typeface="Times New Roman"/>
              </a:rPr>
              <a:t>+</a:t>
            </a:r>
            <a:r>
              <a:rPr lang="en-CA" sz="1800" b="0" dirty="0">
                <a:ea typeface="Calibri"/>
                <a:cs typeface="Times New Roman"/>
              </a:rPr>
              <a:t> 0.5 of the consensus rating. </a:t>
            </a: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319059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8800"/>
            <a:ext cx="7520940" cy="2057400"/>
          </a:xfrm>
        </p:spPr>
        <p:txBody>
          <a:bodyPr/>
          <a:lstStyle/>
          <a:p>
            <a:r>
              <a:rPr lang="en-US" dirty="0"/>
              <a:t>•	</a:t>
            </a:r>
            <a:r>
              <a:rPr lang="en-US" sz="1800" b="0" dirty="0"/>
              <a:t>In the concluding portion of the </a:t>
            </a:r>
            <a:r>
              <a:rPr lang="en-US" sz="1800" b="0" dirty="0" smtClean="0"/>
              <a:t>review meeting</a:t>
            </a:r>
            <a:r>
              <a:rPr lang="en-US" sz="1800" b="0" dirty="0"/>
              <a:t>, </a:t>
            </a:r>
            <a:r>
              <a:rPr lang="en-US" sz="1800" b="0" dirty="0" smtClean="0"/>
              <a:t>members scan </a:t>
            </a:r>
            <a:r>
              <a:rPr lang="en-US" sz="1800" b="0" dirty="0"/>
              <a:t>the list to review the implications of </a:t>
            </a:r>
            <a:r>
              <a:rPr lang="en-US" sz="1800" b="0" dirty="0" smtClean="0"/>
              <a:t>ratings and natural </a:t>
            </a:r>
            <a:r>
              <a:rPr lang="en-US" sz="1800" b="0" dirty="0"/>
              <a:t>cut-off </a:t>
            </a:r>
            <a:r>
              <a:rPr lang="en-US" sz="1800" b="0" dirty="0" smtClean="0"/>
              <a:t>levels for nomination that can be recommended to the Board.</a:t>
            </a:r>
          </a:p>
          <a:p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CAHS Board makes the final decision for election</a:t>
            </a:r>
            <a:r>
              <a:rPr lang="en-US" sz="1800" b="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7874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2016 Timeframe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•</a:t>
            </a:r>
            <a:r>
              <a:rPr lang="en-US" dirty="0"/>
              <a:t>	</a:t>
            </a:r>
            <a:r>
              <a:rPr lang="en-US" sz="1800" b="0" dirty="0"/>
              <a:t>Nomination deadline: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Friday, March 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11, 2016</a:t>
            </a:r>
          </a:p>
          <a:p>
            <a:r>
              <a:rPr lang="en-US" sz="1800" dirty="0"/>
              <a:t>	</a:t>
            </a:r>
            <a:r>
              <a:rPr lang="en-US" sz="1800" b="0" i="1" dirty="0" smtClean="0">
                <a:solidFill>
                  <a:schemeClr val="accent2">
                    <a:lumMod val="75000"/>
                  </a:schemeClr>
                </a:solidFill>
              </a:rPr>
              <a:t>Note – Electronic submission only to:  </a:t>
            </a:r>
            <a:r>
              <a:rPr lang="en-US" sz="1800" b="0" i="1" dirty="0" smtClean="0">
                <a:solidFill>
                  <a:schemeClr val="accent2">
                    <a:lumMod val="75000"/>
                  </a:schemeClr>
                </a:solidFill>
                <a:hlinkClick r:id="rId2"/>
              </a:rPr>
              <a:t>a.hardisty@utoronto.ca</a:t>
            </a:r>
            <a:endParaRPr lang="en-US" sz="1800" b="0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1800" b="0" dirty="0" smtClean="0"/>
              <a:t>•</a:t>
            </a:r>
            <a:r>
              <a:rPr lang="en-US" sz="1800" b="0" dirty="0"/>
              <a:t>	</a:t>
            </a:r>
            <a:r>
              <a:rPr lang="en-US" sz="1800" b="0" dirty="0" smtClean="0"/>
              <a:t>Review </a:t>
            </a:r>
            <a:r>
              <a:rPr lang="en-US" sz="1800" b="0" dirty="0"/>
              <a:t>meeting: 10:00 a.m. – 4:00 p.m. (EST) on Saturday, April </a:t>
            </a:r>
            <a:r>
              <a:rPr lang="en-US" sz="1800" b="0" dirty="0" smtClean="0"/>
              <a:t>16</a:t>
            </a:r>
            <a:endParaRPr lang="en-US" sz="1800" b="0" dirty="0"/>
          </a:p>
          <a:p>
            <a:r>
              <a:rPr lang="en-US" sz="1800" b="0" dirty="0"/>
              <a:t>•	Recommendations to Board:  Friday, May 6</a:t>
            </a:r>
            <a:endParaRPr lang="en-US" sz="18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Candidates advised of outcome:  Monday, May 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New Fellow Induction Ceremony:  Thursday</a:t>
            </a:r>
            <a:r>
              <a:rPr lang="en-US" sz="1800" b="0" dirty="0"/>
              <a:t>, September </a:t>
            </a:r>
            <a:r>
              <a:rPr lang="en-US" sz="1800" b="0" dirty="0" smtClean="0"/>
              <a:t>15</a:t>
            </a:r>
            <a:endParaRPr lang="en-US" sz="1800" b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55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Covenant to serve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3429000"/>
            <a:ext cx="3810000" cy="2943687"/>
          </a:xfrm>
        </p:spPr>
        <p:txBody>
          <a:bodyPr>
            <a:normAutofit lnSpcReduction="1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ea typeface="Times New Roman"/>
                <a:cs typeface="Calibri"/>
              </a:rPr>
              <a:t>Election </a:t>
            </a:r>
            <a:r>
              <a:rPr lang="en-US" sz="1800" dirty="0">
                <a:ea typeface="Times New Roman"/>
                <a:cs typeface="Calibri"/>
              </a:rPr>
              <a:t>to the Academy is considered one of the highest honours for members of the Canadian health sciences </a:t>
            </a:r>
            <a:r>
              <a:rPr lang="en-US" sz="1800" dirty="0" smtClean="0">
                <a:ea typeface="Times New Roman"/>
                <a:cs typeface="Calibri"/>
              </a:rPr>
              <a:t>community.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 smtClean="0">
              <a:ea typeface="Times New Roman"/>
              <a:cs typeface="Calibri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ea typeface="Times New Roman"/>
                <a:cs typeface="Calibri"/>
              </a:rPr>
              <a:t>Election embodies </a:t>
            </a:r>
            <a:r>
              <a:rPr lang="en-US" sz="1800" dirty="0">
                <a:ea typeface="Times New Roman"/>
                <a:cs typeface="Calibri"/>
              </a:rPr>
              <a:t>a covenant to serve the Academy and the future well being of the health sciences irrespective of the Fellow’s specific discipline</a:t>
            </a:r>
            <a:r>
              <a:rPr lang="en-US" sz="1800" dirty="0" smtClean="0">
                <a:ea typeface="Times New Roman"/>
                <a:cs typeface="Calibri"/>
              </a:rPr>
              <a:t>.</a:t>
            </a:r>
            <a:endParaRPr lang="en-US" sz="1800" dirty="0"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0338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&amp; eligibility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Who are </a:t>
            </a:r>
            <a:r>
              <a:rPr lang="en-US" dirty="0" err="1" smtClean="0"/>
              <a:t>cahs</a:t>
            </a:r>
            <a:r>
              <a:rPr lang="en-US" dirty="0" smtClean="0"/>
              <a:t> fellows?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86200" y="3581400"/>
            <a:ext cx="4953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 smtClean="0"/>
              <a:t>Fellows </a:t>
            </a:r>
            <a:r>
              <a:rPr lang="en-US" dirty="0"/>
              <a:t>elected to the Academy will be health and biomedical science leaders who have achieved national and international peer </a:t>
            </a:r>
            <a:r>
              <a:rPr lang="en-US" b="1" dirty="0"/>
              <a:t>recognition </a:t>
            </a:r>
            <a:r>
              <a:rPr lang="en-US" dirty="0"/>
              <a:t>for their contributions to the health sciences (awards, invited lectures, invited reviews and editorials). </a:t>
            </a:r>
            <a:endParaRPr lang="en-US" dirty="0" smtClean="0"/>
          </a:p>
          <a:p>
            <a:pPr lvl="0"/>
            <a:r>
              <a:rPr lang="en-US" dirty="0" smtClean="0"/>
              <a:t>Fellows </a:t>
            </a:r>
            <a:r>
              <a:rPr lang="en-US" dirty="0"/>
              <a:t>will normally hold the rank of Full Professor. </a:t>
            </a:r>
            <a:r>
              <a:rPr lang="en-US" dirty="0" smtClean="0"/>
              <a:t>They will be Canadian </a:t>
            </a:r>
            <a:r>
              <a:rPr lang="en-US" dirty="0"/>
              <a:t>citizens or have been Canadian residents for the preceding three (3) years. </a:t>
            </a:r>
          </a:p>
        </p:txBody>
      </p:sp>
    </p:spTree>
    <p:extLst>
      <p:ext uri="{BB962C8B-B14F-4D97-AF65-F5344CB8AC3E}">
        <p14:creationId xmlns:p14="http://schemas.microsoft.com/office/powerpoint/2010/main" val="334045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305800" cy="762000"/>
          </a:xfrm>
        </p:spPr>
        <p:txBody>
          <a:bodyPr/>
          <a:lstStyle/>
          <a:p>
            <a:r>
              <a:rPr lang="en-US" dirty="0" smtClean="0"/>
              <a:t>Demonstrated characteristics of a fellow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305800" cy="3352800"/>
          </a:xfrm>
        </p:spPr>
        <p:txBody>
          <a:bodyPr>
            <a:noAutofit/>
          </a:bodyPr>
          <a:lstStyle/>
          <a:p>
            <a:r>
              <a:rPr lang="en-US" sz="1800" dirty="0" smtClean="0"/>
              <a:t>Recognition  </a:t>
            </a:r>
            <a:r>
              <a:rPr lang="en-US" sz="1800" b="0" dirty="0" smtClean="0"/>
              <a:t>national </a:t>
            </a:r>
            <a:r>
              <a:rPr lang="en-US" sz="1800" b="0" dirty="0"/>
              <a:t>and international peer recognition for their contributions to the health sciences (awards, invited lectures, invited reviews and editorials). </a:t>
            </a:r>
          </a:p>
          <a:p>
            <a:r>
              <a:rPr lang="en-US" sz="1800" dirty="0" smtClean="0"/>
              <a:t>Leadership   </a:t>
            </a:r>
            <a:r>
              <a:rPr lang="en-US" sz="1800" b="0" dirty="0" smtClean="0"/>
              <a:t>evidenced </a:t>
            </a:r>
            <a:r>
              <a:rPr lang="en-US" sz="1800" b="0" dirty="0"/>
              <a:t>by elected or appointed roles and offices in their own institution and in regional, national and international </a:t>
            </a:r>
            <a:r>
              <a:rPr lang="en-US" sz="1800" b="0" dirty="0" smtClean="0"/>
              <a:t>organizations; </a:t>
            </a:r>
          </a:p>
          <a:p>
            <a:r>
              <a:rPr lang="en-US" sz="1800" dirty="0"/>
              <a:t>C</a:t>
            </a:r>
            <a:r>
              <a:rPr lang="en-US" sz="1800" dirty="0" smtClean="0"/>
              <a:t>reativity</a:t>
            </a:r>
            <a:r>
              <a:rPr lang="en-US" sz="1800" b="0" dirty="0" smtClean="0"/>
              <a:t>  exceptional </a:t>
            </a:r>
            <a:r>
              <a:rPr lang="en-US" sz="1800" b="0" dirty="0"/>
              <a:t>scholarship, </a:t>
            </a:r>
            <a:r>
              <a:rPr lang="en-US" sz="1800" b="0" dirty="0" smtClean="0"/>
              <a:t>publications</a:t>
            </a:r>
            <a:r>
              <a:rPr lang="en-US" sz="1800" b="0" dirty="0"/>
              <a:t>, innovative technologies, </a:t>
            </a:r>
            <a:r>
              <a:rPr lang="en-US" sz="1800" b="0" dirty="0" smtClean="0"/>
              <a:t>patents; </a:t>
            </a:r>
          </a:p>
          <a:p>
            <a:r>
              <a:rPr lang="en-US" sz="1800" dirty="0" smtClean="0"/>
              <a:t>Distinctive Competencies  </a:t>
            </a:r>
            <a:r>
              <a:rPr lang="en-US" sz="1800" b="0" dirty="0" smtClean="0"/>
              <a:t>identifiable </a:t>
            </a:r>
            <a:r>
              <a:rPr lang="en-US" sz="1800" b="0" dirty="0"/>
              <a:t>national/international expertise that will contribute to the body of expertise of the </a:t>
            </a:r>
            <a:r>
              <a:rPr lang="en-US" sz="1800" b="0" dirty="0" smtClean="0"/>
              <a:t>CAHS; </a:t>
            </a:r>
            <a:r>
              <a:rPr lang="en-US" sz="1800" b="0" dirty="0"/>
              <a:t>and </a:t>
            </a:r>
            <a:endParaRPr lang="en-US" sz="1800" b="0" dirty="0" smtClean="0"/>
          </a:p>
          <a:p>
            <a:r>
              <a:rPr lang="en-US" sz="1800" dirty="0" smtClean="0"/>
              <a:t>Commitment </a:t>
            </a:r>
            <a:r>
              <a:rPr lang="en-US" sz="1800" dirty="0"/>
              <a:t>to advance academic health sciences </a:t>
            </a:r>
            <a:r>
              <a:rPr lang="en-US" sz="1800" dirty="0" smtClean="0"/>
              <a:t> </a:t>
            </a:r>
            <a:r>
              <a:rPr lang="en-US" sz="1800" b="0" dirty="0" smtClean="0"/>
              <a:t>academic </a:t>
            </a:r>
            <a:r>
              <a:rPr lang="en-US" sz="1800" b="0" dirty="0"/>
              <a:t>service and innovation at local, national and international levels, including teaching and public </a:t>
            </a:r>
            <a:r>
              <a:rPr lang="en-US" sz="1800" b="0" dirty="0" smtClean="0"/>
              <a:t>service.</a:t>
            </a: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193357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Eligibility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7520940" cy="3276600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/>
              <a:t>Individuals are elected to the organization after a nominating and peer review procedure, which seeks to recognize those who have a demonstrated track record of academic achievement. </a:t>
            </a:r>
            <a:r>
              <a:rPr lang="en-US" sz="1800" dirty="0"/>
              <a:t>The review places considerable emphasis on internationally recognized leadership and contributions that have meaningfully advanced the academic health sciences. </a:t>
            </a:r>
            <a:endParaRPr lang="en-US" sz="1800" dirty="0"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800" b="0" dirty="0" smtClean="0"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smtClean="0">
                <a:ea typeface="Times New Roman"/>
                <a:cs typeface="Times New Roman"/>
              </a:rPr>
              <a:t>At </a:t>
            </a:r>
            <a:r>
              <a:rPr lang="en-US" sz="1800" b="0" dirty="0">
                <a:ea typeface="Times New Roman"/>
                <a:cs typeface="Times New Roman"/>
              </a:rPr>
              <a:t>the time of election, Fellows will normally hold the rank of Full Professor. </a:t>
            </a:r>
            <a:endParaRPr lang="en-US" sz="1800" b="0" dirty="0" smtClean="0"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smtClean="0">
                <a:ea typeface="Times New Roman"/>
                <a:cs typeface="Times New Roman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smtClean="0">
                <a:ea typeface="Times New Roman"/>
                <a:cs typeface="Times New Roman"/>
              </a:rPr>
              <a:t>Candidates must </a:t>
            </a:r>
            <a:r>
              <a:rPr lang="en-US" sz="1800" b="0" dirty="0">
                <a:ea typeface="Times New Roman"/>
                <a:cs typeface="Times New Roman"/>
              </a:rPr>
              <a:t>be Canadian citizens or have been Canadian residents for the preceding three (3) years</a:t>
            </a:r>
            <a:r>
              <a:rPr lang="en-US" b="0" dirty="0">
                <a:ea typeface="Times New Roman"/>
                <a:cs typeface="Times New Roman"/>
              </a:rPr>
              <a:t>. </a:t>
            </a:r>
            <a:endParaRPr lang="en-US" b="0" dirty="0" smtClean="0"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3496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nomination process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Nominators &amp; Responsibilities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288655" y="3962400"/>
            <a:ext cx="4419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The primary </a:t>
            </a:r>
            <a:r>
              <a:rPr lang="en-US" b="1" dirty="0"/>
              <a:t>nominator </a:t>
            </a:r>
            <a:r>
              <a:rPr lang="en-US" b="1" dirty="0" smtClean="0"/>
              <a:t>is a </a:t>
            </a:r>
            <a:r>
              <a:rPr lang="en-US" b="1" dirty="0"/>
              <a:t>CAHS Fellow. 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In </a:t>
            </a:r>
            <a:r>
              <a:rPr lang="en-US" b="1" dirty="0"/>
              <a:t>addition to providing a letter of nomination that introduces the nominee and co-nominators, the primary nominator accepts responsibility to co-ordinate the entire application. </a:t>
            </a:r>
          </a:p>
        </p:txBody>
      </p:sp>
    </p:spTree>
    <p:extLst>
      <p:ext uri="{BB962C8B-B14F-4D97-AF65-F5344CB8AC3E}">
        <p14:creationId xmlns:p14="http://schemas.microsoft.com/office/powerpoint/2010/main" val="47191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nomination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458200" cy="3962400"/>
          </a:xfr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-914400" algn="l"/>
                <a:tab pos="-4572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</a:pPr>
            <a:r>
              <a:rPr lang="en-US" sz="1800" b="0" dirty="0">
                <a:ea typeface="Times New Roman"/>
                <a:cs typeface="Arial"/>
              </a:rPr>
              <a:t>Three </a:t>
            </a:r>
            <a:r>
              <a:rPr lang="en-US" sz="1800" b="0" dirty="0" smtClean="0">
                <a:ea typeface="Times New Roman"/>
                <a:cs typeface="Arial"/>
              </a:rPr>
              <a:t>(3) letters </a:t>
            </a:r>
            <a:r>
              <a:rPr lang="en-US" sz="1800" b="0" dirty="0">
                <a:ea typeface="Times New Roman"/>
                <a:cs typeface="Arial"/>
              </a:rPr>
              <a:t>of nomination are required. </a:t>
            </a:r>
            <a:endParaRPr lang="en-US" sz="1800" b="0" dirty="0" smtClean="0">
              <a:ea typeface="Times New Roman"/>
              <a:cs typeface="Arial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-914400" algn="l"/>
                <a:tab pos="-4572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</a:pPr>
            <a:endParaRPr lang="en-US" sz="1800" b="0" dirty="0">
              <a:ea typeface="Times New Roman"/>
              <a:cs typeface="Arial"/>
            </a:endParaRPr>
          </a:p>
          <a:p>
            <a:pPr marL="0" lvl="0">
              <a:spcBef>
                <a:spcPts val="0"/>
              </a:spcBef>
              <a:tabLst>
                <a:tab pos="-914400" algn="l"/>
                <a:tab pos="-4572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</a:pPr>
            <a:r>
              <a:rPr lang="en-US" sz="1800" dirty="0">
                <a:solidFill>
                  <a:srgbClr val="000000"/>
                </a:solidFill>
                <a:ea typeface="Times New Roman"/>
                <a:cs typeface="Arial"/>
              </a:rPr>
              <a:t>The primary nominator must be a </a:t>
            </a:r>
            <a:r>
              <a:rPr lang="en-US" sz="1800" dirty="0" smtClean="0">
                <a:solidFill>
                  <a:srgbClr val="000000"/>
                </a:solidFill>
                <a:ea typeface="Times New Roman"/>
                <a:cs typeface="Arial"/>
              </a:rPr>
              <a:t>CAHS Fellow</a:t>
            </a:r>
            <a:r>
              <a:rPr lang="en-US" sz="1800" b="0" dirty="0" smtClean="0">
                <a:solidFill>
                  <a:srgbClr val="000000"/>
                </a:solidFill>
                <a:ea typeface="Times New Roman"/>
                <a:cs typeface="Arial"/>
              </a:rPr>
              <a:t>. In </a:t>
            </a:r>
            <a:r>
              <a:rPr lang="en-GB" sz="1800" b="0" dirty="0">
                <a:solidFill>
                  <a:srgbClr val="000000"/>
                </a:solidFill>
                <a:ea typeface="Times New Roman"/>
                <a:cs typeface="Times New Roman"/>
              </a:rPr>
              <a:t>addition to providing a letter of nomination that introduces the nominee and co-nominators, the primary nominator accepts responsibility to co-ordinate the entire application.  </a:t>
            </a:r>
            <a:endParaRPr lang="en-GB" sz="1800" b="0" dirty="0" smtClean="0">
              <a:solidFill>
                <a:srgbClr val="000000"/>
              </a:solidFill>
              <a:ea typeface="Times New Roman"/>
              <a:cs typeface="Times New Roman"/>
            </a:endParaRPr>
          </a:p>
          <a:p>
            <a:pPr marL="0" lvl="0">
              <a:spcBef>
                <a:spcPts val="0"/>
              </a:spcBef>
              <a:tabLst>
                <a:tab pos="-914400" algn="l"/>
                <a:tab pos="-4572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</a:pPr>
            <a:endParaRPr lang="en-GB" sz="1800" b="0" dirty="0">
              <a:solidFill>
                <a:srgbClr val="000000"/>
              </a:solidFill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-914400" algn="l"/>
                <a:tab pos="-4572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</a:pPr>
            <a:r>
              <a:rPr lang="en-US" sz="1800" b="0" dirty="0" smtClean="0"/>
              <a:t>Two </a:t>
            </a:r>
            <a:r>
              <a:rPr lang="en-GB" sz="1800" b="0" dirty="0"/>
              <a:t>co-nominators, who would normally be </a:t>
            </a:r>
            <a:r>
              <a:rPr lang="en-US" sz="1800" b="0" dirty="0"/>
              <a:t>an institutional leader from the nominee’s institution and a colleague from a different institution, </a:t>
            </a:r>
            <a:r>
              <a:rPr lang="en-US" sz="1800" b="0" dirty="0" smtClean="0"/>
              <a:t>national or </a:t>
            </a:r>
            <a:r>
              <a:rPr lang="en-US" sz="1800" b="0" dirty="0"/>
              <a:t>international, </a:t>
            </a:r>
            <a:r>
              <a:rPr lang="en-GB" sz="1800" b="0" dirty="0"/>
              <a:t>will attest their support of the nomination. </a:t>
            </a:r>
            <a:endParaRPr lang="en-GB" sz="18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-914400" algn="l"/>
                <a:tab pos="-4572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</a:pPr>
            <a:endParaRPr lang="en-GB" sz="1800" b="0" dirty="0"/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-914400" algn="l"/>
                <a:tab pos="-45720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</a:pPr>
            <a:r>
              <a:rPr lang="en-US" sz="1800" b="0" dirty="0" smtClean="0"/>
              <a:t>Letters </a:t>
            </a:r>
            <a:r>
              <a:rPr lang="en-US" sz="1800" b="0" dirty="0"/>
              <a:t>should describe the nature and duration of the professional relationship(s) with the nominee and address the characteristics of recognition, leadership, creativity, distinct competencies and commitment to advance the health sciences</a:t>
            </a:r>
            <a:r>
              <a:rPr lang="en-GB" sz="1800" b="0" dirty="0" smtClean="0">
                <a:ea typeface="Times New Roman"/>
                <a:cs typeface="Times New Roman"/>
              </a:rPr>
              <a:t>.  </a:t>
            </a:r>
            <a:endParaRPr lang="en-US" sz="1800" b="0" dirty="0"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9376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comprises a complete nomination?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153400" cy="373380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buClr>
                <a:srgbClr val="000080"/>
              </a:buClr>
              <a:buSzPts val="800"/>
              <a:buFont typeface="Symbol"/>
              <a:buChar char=""/>
              <a:tabLst>
                <a:tab pos="-914400" algn="l"/>
                <a:tab pos="-457200" algn="l"/>
              </a:tabLst>
            </a:pPr>
            <a:r>
              <a:rPr lang="en-GB" sz="1800" b="0" dirty="0" smtClean="0">
                <a:ea typeface="Times New Roman"/>
                <a:cs typeface="Times New Roman"/>
              </a:rPr>
              <a:t>Letters </a:t>
            </a:r>
            <a:r>
              <a:rPr lang="en-GB" sz="1800" b="0" dirty="0">
                <a:ea typeface="Times New Roman"/>
                <a:cs typeface="Times New Roman"/>
              </a:rPr>
              <a:t>of nomination from three (3) nominators (including the primary nominator</a:t>
            </a:r>
            <a:r>
              <a:rPr lang="en-GB" sz="1800" b="0" dirty="0" smtClean="0">
                <a:ea typeface="Times New Roman"/>
                <a:cs typeface="Times New Roman"/>
              </a:rPr>
              <a:t>)</a:t>
            </a:r>
          </a:p>
          <a:p>
            <a:pPr marL="0" lvl="0" indent="0">
              <a:spcBef>
                <a:spcPts val="0"/>
              </a:spcBef>
              <a:buClr>
                <a:srgbClr val="000080"/>
              </a:buClr>
              <a:buSzPts val="800"/>
              <a:tabLst>
                <a:tab pos="-914400" algn="l"/>
                <a:tab pos="-457200" algn="l"/>
              </a:tabLst>
            </a:pPr>
            <a:endParaRPr lang="en-GB" sz="800" b="0" dirty="0" smtClean="0">
              <a:ea typeface="Times New Roman"/>
              <a:cs typeface="Times New Roman"/>
            </a:endParaRPr>
          </a:p>
          <a:p>
            <a:pPr lvl="0">
              <a:spcBef>
                <a:spcPts val="0"/>
              </a:spcBef>
              <a:buClr>
                <a:srgbClr val="000080"/>
              </a:buClr>
              <a:buSzPts val="800"/>
              <a:buFont typeface="Symbol"/>
              <a:buChar char=""/>
              <a:tabLst>
                <a:tab pos="-914400" algn="l"/>
                <a:tab pos="-457200" algn="l"/>
              </a:tabLst>
            </a:pPr>
            <a:r>
              <a:rPr lang="en-GB" sz="1800" b="0" dirty="0" smtClean="0">
                <a:ea typeface="Times New Roman"/>
                <a:cs typeface="Times New Roman"/>
              </a:rPr>
              <a:t>A completed nomination form comprising - Data </a:t>
            </a:r>
            <a:r>
              <a:rPr lang="en-GB" sz="1800" b="0" dirty="0">
                <a:ea typeface="Times New Roman"/>
                <a:cs typeface="Times New Roman"/>
              </a:rPr>
              <a:t>sheet on nominee (page 1</a:t>
            </a:r>
            <a:r>
              <a:rPr lang="en-GB" sz="1800" b="0" dirty="0" smtClean="0">
                <a:ea typeface="Times New Roman"/>
                <a:cs typeface="Times New Roman"/>
              </a:rPr>
              <a:t>); </a:t>
            </a:r>
            <a:r>
              <a:rPr lang="en-GB" sz="1800" b="0" dirty="0">
                <a:ea typeface="Times New Roman"/>
                <a:cs typeface="Times New Roman"/>
              </a:rPr>
              <a:t>citation and key words (page 2</a:t>
            </a:r>
            <a:r>
              <a:rPr lang="en-GB" sz="1800" b="0" dirty="0" smtClean="0">
                <a:ea typeface="Times New Roman"/>
                <a:cs typeface="Times New Roman"/>
              </a:rPr>
              <a:t>); </a:t>
            </a:r>
            <a:r>
              <a:rPr lang="en-GB" sz="1800" b="0" dirty="0">
                <a:ea typeface="Times New Roman"/>
                <a:cs typeface="Times New Roman"/>
              </a:rPr>
              <a:t>succinct summary of nominee’s accomplishments and contributions (page </a:t>
            </a:r>
            <a:r>
              <a:rPr lang="en-GB" sz="1800" b="0" dirty="0" smtClean="0">
                <a:ea typeface="Times New Roman"/>
                <a:cs typeface="Times New Roman"/>
              </a:rPr>
              <a:t>3); </a:t>
            </a:r>
            <a:r>
              <a:rPr lang="en-US" sz="1800" b="0" dirty="0" smtClean="0">
                <a:ea typeface="Times New Roman"/>
                <a:cs typeface="Arial"/>
              </a:rPr>
              <a:t>Personal </a:t>
            </a:r>
            <a:r>
              <a:rPr lang="en-US" sz="1800" b="0" dirty="0">
                <a:ea typeface="Times New Roman"/>
                <a:cs typeface="Arial"/>
              </a:rPr>
              <a:t>statement from the nominee on the commitment s/he is willing to make to advance academic health sciences (page 4). A note for the guidance of the nominee in this regard is included in </a:t>
            </a:r>
            <a:r>
              <a:rPr lang="en-US" sz="1800" b="0" dirty="0" smtClean="0">
                <a:ea typeface="Times New Roman"/>
                <a:cs typeface="Arial"/>
              </a:rPr>
              <a:t>the </a:t>
            </a:r>
            <a:r>
              <a:rPr lang="en-US" sz="1800" b="0" dirty="0">
                <a:ea typeface="Times New Roman"/>
                <a:cs typeface="Arial"/>
              </a:rPr>
              <a:t>nomination package (page 5) and should be provided to the nominee by the first </a:t>
            </a:r>
            <a:r>
              <a:rPr lang="en-US" sz="1800" b="0" dirty="0" smtClean="0">
                <a:ea typeface="Times New Roman"/>
                <a:cs typeface="Arial"/>
              </a:rPr>
              <a:t>nominator.</a:t>
            </a:r>
          </a:p>
          <a:p>
            <a:pPr marL="0" lvl="0" indent="0">
              <a:spcBef>
                <a:spcPts val="0"/>
              </a:spcBef>
              <a:buClr>
                <a:srgbClr val="000080"/>
              </a:buClr>
              <a:buSzPts val="800"/>
              <a:tabLst>
                <a:tab pos="-914400" algn="l"/>
                <a:tab pos="-457200" algn="l"/>
              </a:tabLst>
            </a:pPr>
            <a:endParaRPr lang="en-US" sz="800" b="0" dirty="0" smtClean="0">
              <a:ea typeface="Times New Roman"/>
              <a:cs typeface="Times New Roman"/>
            </a:endParaRPr>
          </a:p>
          <a:p>
            <a:pPr lvl="0">
              <a:spcBef>
                <a:spcPts val="0"/>
              </a:spcBef>
              <a:buClr>
                <a:srgbClr val="000080"/>
              </a:buClr>
              <a:buSzPts val="800"/>
              <a:buFont typeface="Symbol"/>
              <a:buChar char=""/>
              <a:tabLst>
                <a:tab pos="-914400" algn="l"/>
                <a:tab pos="-457200" algn="l"/>
              </a:tabLst>
            </a:pPr>
            <a:r>
              <a:rPr lang="en-GB" sz="1800" b="0" dirty="0" smtClean="0">
                <a:ea typeface="Times New Roman"/>
                <a:cs typeface="Times New Roman"/>
              </a:rPr>
              <a:t>Curriculum </a:t>
            </a:r>
            <a:r>
              <a:rPr lang="en-GB" sz="1800" b="0" dirty="0">
                <a:ea typeface="Times New Roman"/>
                <a:cs typeface="Times New Roman"/>
              </a:rPr>
              <a:t>vitae of the </a:t>
            </a:r>
            <a:r>
              <a:rPr lang="en-GB" sz="1800" b="0" dirty="0" smtClean="0">
                <a:ea typeface="Times New Roman"/>
                <a:cs typeface="Times New Roman"/>
              </a:rPr>
              <a:t>nominee</a:t>
            </a:r>
            <a:r>
              <a:rPr lang="en-US" sz="1800" b="0" dirty="0" smtClean="0">
                <a:solidFill>
                  <a:srgbClr val="221E1F"/>
                </a:solidFill>
              </a:rPr>
              <a:t> </a:t>
            </a:r>
            <a:r>
              <a:rPr lang="en-US" sz="1800" dirty="0" smtClean="0">
                <a:solidFill>
                  <a:srgbClr val="221E1F"/>
                </a:solidFill>
              </a:rPr>
              <a:t>that </a:t>
            </a:r>
            <a:r>
              <a:rPr lang="en-US" sz="1800" dirty="0">
                <a:solidFill>
                  <a:srgbClr val="221E1F"/>
                </a:solidFill>
              </a:rPr>
              <a:t>clearly identifies trainees as authors of papers by means of an asterisk on the trainee’s name</a:t>
            </a:r>
            <a:r>
              <a:rPr lang="en-US" sz="1800" b="0" dirty="0">
                <a:solidFill>
                  <a:srgbClr val="221E1F"/>
                </a:solidFill>
              </a:rPr>
              <a:t>.</a:t>
            </a:r>
            <a:endParaRPr lang="en-US" sz="1800" b="0" dirty="0" smtClean="0">
              <a:solidFill>
                <a:srgbClr val="221E1F"/>
              </a:solidFill>
            </a:endParaRPr>
          </a:p>
          <a:p>
            <a:pPr marL="0" lvl="0" indent="0">
              <a:spcBef>
                <a:spcPts val="0"/>
              </a:spcBef>
              <a:buClr>
                <a:srgbClr val="000080"/>
              </a:buClr>
              <a:buSzPts val="800"/>
              <a:tabLst>
                <a:tab pos="-914400" algn="l"/>
                <a:tab pos="-457200" algn="l"/>
              </a:tabLst>
            </a:pPr>
            <a:endParaRPr lang="en-US" sz="800" b="0" dirty="0" smtClean="0">
              <a:solidFill>
                <a:srgbClr val="221E1F"/>
              </a:solidFill>
            </a:endParaRPr>
          </a:p>
          <a:p>
            <a:pPr lvl="0">
              <a:spcBef>
                <a:spcPts val="0"/>
              </a:spcBef>
              <a:buClr>
                <a:srgbClr val="000080"/>
              </a:buClr>
              <a:buSzPts val="800"/>
              <a:buFont typeface="Symbol"/>
              <a:buChar char=""/>
              <a:tabLst>
                <a:tab pos="-914400" algn="l"/>
                <a:tab pos="-457200" algn="l"/>
              </a:tabLst>
            </a:pPr>
            <a:r>
              <a:rPr lang="en-US" sz="1800" b="0" dirty="0" smtClean="0">
                <a:solidFill>
                  <a:srgbClr val="221E1F"/>
                </a:solidFill>
              </a:rPr>
              <a:t>Incomplete nominations are </a:t>
            </a:r>
            <a:r>
              <a:rPr lang="en-US" sz="1800" b="0" dirty="0">
                <a:solidFill>
                  <a:srgbClr val="221E1F"/>
                </a:solidFill>
              </a:rPr>
              <a:t>returned to the primary nominator unread.</a:t>
            </a:r>
          </a:p>
          <a:p>
            <a:pPr lvl="0">
              <a:spcBef>
                <a:spcPts val="0"/>
              </a:spcBef>
              <a:buClr>
                <a:srgbClr val="000080"/>
              </a:buClr>
              <a:buSzPts val="800"/>
              <a:buFont typeface="Symbol"/>
              <a:buChar char=""/>
              <a:tabLst>
                <a:tab pos="-914400" algn="l"/>
                <a:tab pos="-457200" algn="l"/>
              </a:tabLst>
            </a:pP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4767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474</TotalTime>
  <Words>1043</Words>
  <Application>Microsoft Office PowerPoint</Application>
  <PresentationFormat>On-screen Show (4:3)</PresentationFormat>
  <Paragraphs>86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Angles</vt:lpstr>
      <vt:lpstr>Preparing a fellowship Nomination</vt:lpstr>
      <vt:lpstr>2016 Timeframe</vt:lpstr>
      <vt:lpstr>Covenant to serve</vt:lpstr>
      <vt:lpstr>Requirements &amp; eligibility</vt:lpstr>
      <vt:lpstr>Demonstrated characteristics of a fellow </vt:lpstr>
      <vt:lpstr>Eligibility</vt:lpstr>
      <vt:lpstr>The nomination process</vt:lpstr>
      <vt:lpstr>The nomination process</vt:lpstr>
      <vt:lpstr>What comprises a complete nomination?</vt:lpstr>
      <vt:lpstr>Citation &amp; Detailed Appraisal</vt:lpstr>
      <vt:lpstr>The review process</vt:lpstr>
      <vt:lpstr>Reviewer Assignment</vt:lpstr>
      <vt:lpstr>Rating of Candidates:  A 5 Point Scale</vt:lpstr>
      <vt:lpstr>Review meeting</vt:lpstr>
      <vt:lpstr>Final Approval</vt:lpstr>
    </vt:vector>
  </TitlesOfParts>
  <Company>DC UofT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Preparing a Nomination</dc:title>
  <dc:creator>Allison Hardisty</dc:creator>
  <cp:lastModifiedBy>User</cp:lastModifiedBy>
  <cp:revision>45</cp:revision>
  <dcterms:created xsi:type="dcterms:W3CDTF">2014-11-15T16:57:13Z</dcterms:created>
  <dcterms:modified xsi:type="dcterms:W3CDTF">2015-12-17T12:59:25Z</dcterms:modified>
</cp:coreProperties>
</file>